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handoutMasterIdLst>
    <p:handoutMasterId r:id="rId11"/>
  </p:handoutMasterIdLst>
  <p:sldIdLst>
    <p:sldId id="256" r:id="rId2"/>
    <p:sldId id="276" r:id="rId3"/>
    <p:sldId id="258" r:id="rId4"/>
    <p:sldId id="259" r:id="rId5"/>
    <p:sldId id="257" r:id="rId6"/>
    <p:sldId id="275" r:id="rId7"/>
    <p:sldId id="260" r:id="rId8"/>
    <p:sldId id="274" r:id="rId9"/>
  </p:sldIdLst>
  <p:sldSz cx="9144000" cy="6858000" type="screen4x3"/>
  <p:notesSz cx="6858000" cy="9144000"/>
  <p:defaultTextStyle>
    <a:defPPr>
      <a:defRPr lang="en-GB"/>
    </a:defPPr>
    <a:lvl1pPr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1pPr>
    <a:lvl2pPr marL="4572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2pPr>
    <a:lvl3pPr marL="9144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3pPr>
    <a:lvl4pPr marL="13716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4pPr>
    <a:lvl5pPr marL="1828800" algn="l" defTabSz="449263" rtl="0" fontAlgn="base">
      <a:lnSpc>
        <a:spcPct val="90000"/>
      </a:lnSpc>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Lucida Sans Unicode" charset="0"/>
      </a:defRPr>
    </a:lvl5pPr>
    <a:lvl6pPr marL="2286000" algn="l" defTabSz="457200" rtl="0" eaLnBrk="1" latinLnBrk="0" hangingPunct="1">
      <a:defRPr sz="2400" kern="1200">
        <a:solidFill>
          <a:schemeClr val="bg1"/>
        </a:solidFill>
        <a:latin typeface="Times New Roman" charset="0"/>
        <a:ea typeface="ＭＳ Ｐゴシック" charset="0"/>
        <a:cs typeface="Lucida Sans Unicode" charset="0"/>
      </a:defRPr>
    </a:lvl6pPr>
    <a:lvl7pPr marL="2743200" algn="l" defTabSz="457200" rtl="0" eaLnBrk="1" latinLnBrk="0" hangingPunct="1">
      <a:defRPr sz="2400" kern="1200">
        <a:solidFill>
          <a:schemeClr val="bg1"/>
        </a:solidFill>
        <a:latin typeface="Times New Roman" charset="0"/>
        <a:ea typeface="ＭＳ Ｐゴシック" charset="0"/>
        <a:cs typeface="Lucida Sans Unicode" charset="0"/>
      </a:defRPr>
    </a:lvl7pPr>
    <a:lvl8pPr marL="3200400" algn="l" defTabSz="457200" rtl="0" eaLnBrk="1" latinLnBrk="0" hangingPunct="1">
      <a:defRPr sz="2400" kern="1200">
        <a:solidFill>
          <a:schemeClr val="bg1"/>
        </a:solidFill>
        <a:latin typeface="Times New Roman" charset="0"/>
        <a:ea typeface="ＭＳ Ｐゴシック" charset="0"/>
        <a:cs typeface="Lucida Sans Unicode" charset="0"/>
      </a:defRPr>
    </a:lvl8pPr>
    <a:lvl9pPr marL="3657600" algn="l" defTabSz="457200" rtl="0" eaLnBrk="1" latinLnBrk="0" hangingPunct="1">
      <a:defRPr sz="2400" kern="1200">
        <a:solidFill>
          <a:schemeClr val="bg1"/>
        </a:solidFill>
        <a:latin typeface="Times New Roman" charset="0"/>
        <a:ea typeface="ＭＳ Ｐゴシック" charset="0"/>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9" autoAdjust="0"/>
    <p:restoredTop sz="94660" autoAdjust="0"/>
  </p:normalViewPr>
  <p:slideViewPr>
    <p:cSldViewPr>
      <p:cViewPr varScale="1">
        <p:scale>
          <a:sx n="145" d="100"/>
          <a:sy n="145" d="100"/>
        </p:scale>
        <p:origin x="-1400" y="-104"/>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89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89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5DB4079-58C7-3E4E-8546-B35AD5068AB3}" type="slidenum">
              <a:rPr lang="en-GB"/>
              <a:pPr/>
              <a:t>‹#›</a:t>
            </a:fld>
            <a:endParaRPr lang="en-GB"/>
          </a:p>
        </p:txBody>
      </p:sp>
    </p:spTree>
    <p:extLst>
      <p:ext uri="{BB962C8B-B14F-4D97-AF65-F5344CB8AC3E}">
        <p14:creationId xmlns:p14="http://schemas.microsoft.com/office/powerpoint/2010/main" val="311080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1" name="Rectangle 3"/>
          <p:cNvSpPr>
            <a:spLocks noGrp="1" noChangeArrowheads="1"/>
          </p:cNvSpPr>
          <p:nvPr>
            <p:ph type="hdr"/>
          </p:nvPr>
        </p:nvSpPr>
        <p:spPr bwMode="auto">
          <a:xfrm>
            <a:off x="0"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2052" name="Rectangle 4"/>
          <p:cNvSpPr>
            <a:spLocks noGrp="1" noChangeArrowheads="1"/>
          </p:cNvSpPr>
          <p:nvPr>
            <p:ph type="dt"/>
          </p:nvPr>
        </p:nvSpPr>
        <p:spPr bwMode="auto">
          <a:xfrm>
            <a:off x="3886200" y="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2053"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4" name="Rectangle 6"/>
          <p:cNvSpPr>
            <a:spLocks noGrp="1" noChangeArrowheads="1"/>
          </p:cNvSpPr>
          <p:nvPr>
            <p:ph type="body"/>
          </p:nvPr>
        </p:nvSpPr>
        <p:spPr bwMode="auto">
          <a:xfrm>
            <a:off x="914400" y="4343400"/>
            <a:ext cx="5026025"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de-DE"/>
          </a:p>
        </p:txBody>
      </p:sp>
      <p:sp>
        <p:nvSpPr>
          <p:cNvPr id="2055" name="Rectangle 7"/>
          <p:cNvSpPr>
            <a:spLocks noGrp="1" noChangeArrowheads="1"/>
          </p:cNvSpPr>
          <p:nvPr>
            <p:ph type="ftr"/>
          </p:nvPr>
        </p:nvSpPr>
        <p:spPr bwMode="auto">
          <a:xfrm>
            <a:off x="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en-GB"/>
          </a:p>
        </p:txBody>
      </p:sp>
      <p:sp>
        <p:nvSpPr>
          <p:cNvPr id="2056" name="Rectangle 8"/>
          <p:cNvSpPr>
            <a:spLocks noGrp="1" noChangeArrowheads="1"/>
          </p:cNvSpPr>
          <p:nvPr>
            <p:ph type="sldNum"/>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4DF1352-EEC7-C041-B8E7-F2EF95F5CD0A}" type="slidenum">
              <a:rPr lang="en-GB"/>
              <a:pPr/>
              <a:t>‹#›</a:t>
            </a:fld>
            <a:endParaRPr lang="en-GB"/>
          </a:p>
        </p:txBody>
      </p:sp>
    </p:spTree>
    <p:extLst>
      <p:ext uri="{BB962C8B-B14F-4D97-AF65-F5344CB8AC3E}">
        <p14:creationId xmlns:p14="http://schemas.microsoft.com/office/powerpoint/2010/main" val="71811762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E30C221-263E-C248-9130-9411936DC62F}" type="slidenum">
              <a:rPr lang="en-GB"/>
              <a:pPr/>
              <a:t>1</a:t>
            </a:fld>
            <a:endParaRPr lang="en-GB"/>
          </a:p>
        </p:txBody>
      </p:sp>
      <p:sp>
        <p:nvSpPr>
          <p:cNvPr id="2048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82"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2</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52FE6E6-01DF-B54C-B7AE-AF17139A9C90}" type="slidenum">
              <a:rPr lang="en-GB"/>
              <a:pPr/>
              <a:t>3</a:t>
            </a:fld>
            <a:endParaRPr lang="en-GB"/>
          </a:p>
        </p:txBody>
      </p:sp>
      <p:sp>
        <p:nvSpPr>
          <p:cNvPr id="225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30"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14279E2-532F-BA43-9CD6-E1FF1AD740AC}" type="slidenum">
              <a:rPr lang="en-GB"/>
              <a:pPr/>
              <a:t>4</a:t>
            </a:fld>
            <a:endParaRPr lang="en-GB"/>
          </a:p>
        </p:txBody>
      </p:sp>
      <p:sp>
        <p:nvSpPr>
          <p:cNvPr id="235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54"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5</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45803BE-D05D-C04E-9EA5-9C237D6F7ACA}" type="slidenum">
              <a:rPr lang="en-GB"/>
              <a:pPr/>
              <a:t>6</a:t>
            </a:fld>
            <a:endParaRPr lang="en-GB"/>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06"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091DEF3-5C72-D849-B37F-B250D2550F91}" type="slidenum">
              <a:rPr lang="en-GB"/>
              <a:pPr/>
              <a:t>7</a:t>
            </a:fld>
            <a:endParaRPr lang="en-GB"/>
          </a:p>
        </p:txBody>
      </p:sp>
      <p:sp>
        <p:nvSpPr>
          <p:cNvPr id="245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78" name="Text Box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03EB5C4-6BFA-DA4C-8F2C-022D4F7AACB6}" type="slidenum">
              <a:rPr lang="en-GB"/>
              <a:pPr/>
              <a:t>8</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B217F9F5-7165-6941-BA7D-B94418CCCF74}" type="slidenum">
              <a:rPr lang="en-GB"/>
              <a:pPr/>
              <a:t>‹#›</a:t>
            </a:fld>
            <a:endParaRPr lang="en-GB"/>
          </a:p>
        </p:txBody>
      </p:sp>
    </p:spTree>
    <p:extLst>
      <p:ext uri="{BB962C8B-B14F-4D97-AF65-F5344CB8AC3E}">
        <p14:creationId xmlns:p14="http://schemas.microsoft.com/office/powerpoint/2010/main" val="10453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D707BAED-556E-8647-82E2-214F7ED52AAD}" type="slidenum">
              <a:rPr lang="en-GB"/>
              <a:pPr/>
              <a:t>‹#›</a:t>
            </a:fld>
            <a:endParaRPr lang="en-GB"/>
          </a:p>
        </p:txBody>
      </p:sp>
    </p:spTree>
    <p:extLst>
      <p:ext uri="{BB962C8B-B14F-4D97-AF65-F5344CB8AC3E}">
        <p14:creationId xmlns:p14="http://schemas.microsoft.com/office/powerpoint/2010/main" val="314380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63550"/>
            <a:ext cx="1941512" cy="5751513"/>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685800" y="463550"/>
            <a:ext cx="5675313" cy="5751513"/>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C857516-AE59-744F-9E0B-79FB99E73B77}" type="slidenum">
              <a:rPr lang="en-GB"/>
              <a:pPr/>
              <a:t>‹#›</a:t>
            </a:fld>
            <a:endParaRPr lang="en-GB"/>
          </a:p>
        </p:txBody>
      </p:sp>
    </p:spTree>
    <p:extLst>
      <p:ext uri="{BB962C8B-B14F-4D97-AF65-F5344CB8AC3E}">
        <p14:creationId xmlns:p14="http://schemas.microsoft.com/office/powerpoint/2010/main" val="250338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69225" cy="1431925"/>
          </a:xfrm>
        </p:spPr>
        <p:txBody>
          <a:bodyPr/>
          <a:lstStyle/>
          <a:p>
            <a:r>
              <a:rPr lang="de-DE" smtClean="0"/>
              <a:t>Click to edit Master title style</a:t>
            </a:r>
            <a:endParaRPr lang="en-US"/>
          </a:p>
        </p:txBody>
      </p:sp>
      <p:sp>
        <p:nvSpPr>
          <p:cNvPr id="3" name="Date Placeholder 2"/>
          <p:cNvSpPr>
            <a:spLocks noGrp="1"/>
          </p:cNvSpPr>
          <p:nvPr>
            <p:ph type="dt" idx="10"/>
          </p:nvPr>
        </p:nvSpPr>
        <p:spPr>
          <a:xfrm>
            <a:off x="685800" y="6248400"/>
            <a:ext cx="1901825" cy="454025"/>
          </a:xfrm>
        </p:spPr>
        <p:txBody>
          <a:bodyPr/>
          <a:lstStyle>
            <a:lvl1pPr>
              <a:defRPr/>
            </a:lvl1pPr>
          </a:lstStyle>
          <a:p>
            <a:endParaRPr lang="en-GB"/>
          </a:p>
        </p:txBody>
      </p:sp>
      <p:sp>
        <p:nvSpPr>
          <p:cNvPr id="4" name="Footer Placeholder 3"/>
          <p:cNvSpPr>
            <a:spLocks noGrp="1"/>
          </p:cNvSpPr>
          <p:nvPr>
            <p:ph type="ftr" idx="11"/>
          </p:nvPr>
        </p:nvSpPr>
        <p:spPr>
          <a:xfrm>
            <a:off x="3124200" y="6248400"/>
            <a:ext cx="2892425" cy="454025"/>
          </a:xfrm>
        </p:spPr>
        <p:txBody>
          <a:bodyPr/>
          <a:lstStyle>
            <a:lvl1pPr>
              <a:defRPr/>
            </a:lvl1pPr>
          </a:lstStyle>
          <a:p>
            <a:endParaRPr lang="en-GB"/>
          </a:p>
        </p:txBody>
      </p:sp>
      <p:sp>
        <p:nvSpPr>
          <p:cNvPr id="5" name="Slide Number Placeholder 4"/>
          <p:cNvSpPr>
            <a:spLocks noGrp="1"/>
          </p:cNvSpPr>
          <p:nvPr>
            <p:ph type="sldNum" idx="12"/>
          </p:nvPr>
        </p:nvSpPr>
        <p:spPr>
          <a:xfrm>
            <a:off x="6553200" y="6248400"/>
            <a:ext cx="1901825" cy="454025"/>
          </a:xfrm>
        </p:spPr>
        <p:txBody>
          <a:bodyPr/>
          <a:lstStyle>
            <a:lvl1pPr>
              <a:defRPr/>
            </a:lvl1pPr>
          </a:lstStyle>
          <a:p>
            <a:fld id="{914F83EE-5C53-1D4A-A590-B4CBD83BF963}" type="slidenum">
              <a:rPr lang="en-GB"/>
              <a:pPr/>
              <a:t>‹#›</a:t>
            </a:fld>
            <a:endParaRPr lang="en-GB"/>
          </a:p>
        </p:txBody>
      </p:sp>
    </p:spTree>
    <p:extLst>
      <p:ext uri="{BB962C8B-B14F-4D97-AF65-F5344CB8AC3E}">
        <p14:creationId xmlns:p14="http://schemas.microsoft.com/office/powerpoint/2010/main" val="329888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3269E0F-53AE-BE41-AD09-DE29D3809340}" type="slidenum">
              <a:rPr lang="en-GB"/>
              <a:pPr/>
              <a:t>‹#›</a:t>
            </a:fld>
            <a:endParaRPr lang="en-GB"/>
          </a:p>
        </p:txBody>
      </p:sp>
    </p:spTree>
    <p:extLst>
      <p:ext uri="{BB962C8B-B14F-4D97-AF65-F5344CB8AC3E}">
        <p14:creationId xmlns:p14="http://schemas.microsoft.com/office/powerpoint/2010/main" val="7505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C7B700D3-B1EA-7F4E-BC6D-2A3D87DD1ED3}" type="slidenum">
              <a:rPr lang="en-GB"/>
              <a:pPr/>
              <a:t>‹#›</a:t>
            </a:fld>
            <a:endParaRPr lang="en-GB"/>
          </a:p>
        </p:txBody>
      </p:sp>
    </p:spTree>
    <p:extLst>
      <p:ext uri="{BB962C8B-B14F-4D97-AF65-F5344CB8AC3E}">
        <p14:creationId xmlns:p14="http://schemas.microsoft.com/office/powerpoint/2010/main" val="11733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Content Placeholder 2"/>
          <p:cNvSpPr>
            <a:spLocks noGrp="1"/>
          </p:cNvSpPr>
          <p:nvPr>
            <p:ph sz="half" idx="1"/>
          </p:nvPr>
        </p:nvSpPr>
        <p:spPr>
          <a:xfrm>
            <a:off x="685800"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Content Placeholder 3"/>
          <p:cNvSpPr>
            <a:spLocks noGrp="1"/>
          </p:cNvSpPr>
          <p:nvPr>
            <p:ph sz="half" idx="2"/>
          </p:nvPr>
        </p:nvSpPr>
        <p:spPr>
          <a:xfrm>
            <a:off x="4646613" y="1981200"/>
            <a:ext cx="3808412"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33CF0DA-7316-E849-9270-04F9D6D5EB63}" type="slidenum">
              <a:rPr lang="en-GB"/>
              <a:pPr/>
              <a:t>‹#›</a:t>
            </a:fld>
            <a:endParaRPr lang="en-GB"/>
          </a:p>
        </p:txBody>
      </p:sp>
    </p:spTree>
    <p:extLst>
      <p:ext uri="{BB962C8B-B14F-4D97-AF65-F5344CB8AC3E}">
        <p14:creationId xmlns:p14="http://schemas.microsoft.com/office/powerpoint/2010/main" val="262241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F8F404DE-3ED5-3F4D-85A5-D9F05E130BA4}" type="slidenum">
              <a:rPr lang="en-GB"/>
              <a:pPr/>
              <a:t>‹#›</a:t>
            </a:fld>
            <a:endParaRPr lang="en-GB"/>
          </a:p>
        </p:txBody>
      </p:sp>
    </p:spTree>
    <p:extLst>
      <p:ext uri="{BB962C8B-B14F-4D97-AF65-F5344CB8AC3E}">
        <p14:creationId xmlns:p14="http://schemas.microsoft.com/office/powerpoint/2010/main" val="197353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4F911054-BB46-5142-A594-01400BD65DBE}" type="slidenum">
              <a:rPr lang="en-GB"/>
              <a:pPr/>
              <a:t>‹#›</a:t>
            </a:fld>
            <a:endParaRPr lang="en-GB"/>
          </a:p>
        </p:txBody>
      </p:sp>
    </p:spTree>
    <p:extLst>
      <p:ext uri="{BB962C8B-B14F-4D97-AF65-F5344CB8AC3E}">
        <p14:creationId xmlns:p14="http://schemas.microsoft.com/office/powerpoint/2010/main" val="365157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140978F3-DD73-D144-A3BE-45B939D3009A}" type="slidenum">
              <a:rPr lang="en-GB"/>
              <a:pPr/>
              <a:t>‹#›</a:t>
            </a:fld>
            <a:endParaRPr lang="en-GB"/>
          </a:p>
        </p:txBody>
      </p:sp>
    </p:spTree>
    <p:extLst>
      <p:ext uri="{BB962C8B-B14F-4D97-AF65-F5344CB8AC3E}">
        <p14:creationId xmlns:p14="http://schemas.microsoft.com/office/powerpoint/2010/main" val="131386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68DC29D-2332-A943-A22D-355327D82C78}" type="slidenum">
              <a:rPr lang="en-GB"/>
              <a:pPr/>
              <a:t>‹#›</a:t>
            </a:fld>
            <a:endParaRPr lang="en-GB"/>
          </a:p>
        </p:txBody>
      </p:sp>
    </p:spTree>
    <p:extLst>
      <p:ext uri="{BB962C8B-B14F-4D97-AF65-F5344CB8AC3E}">
        <p14:creationId xmlns:p14="http://schemas.microsoft.com/office/powerpoint/2010/main" val="177435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AFBB88BC-DDCC-AC49-868D-2CE52F3BFE72}" type="slidenum">
              <a:rPr lang="en-GB"/>
              <a:pPr/>
              <a:t>‹#›</a:t>
            </a:fld>
            <a:endParaRPr lang="en-GB"/>
          </a:p>
        </p:txBody>
      </p:sp>
    </p:spTree>
    <p:extLst>
      <p:ext uri="{BB962C8B-B14F-4D97-AF65-F5344CB8AC3E}">
        <p14:creationId xmlns:p14="http://schemas.microsoft.com/office/powerpoint/2010/main" val="2890427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9225"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Klicken Sie, um das Format des Titeltextes zu bearbeiten</a:t>
            </a:r>
          </a:p>
        </p:txBody>
      </p:sp>
      <p:sp>
        <p:nvSpPr>
          <p:cNvPr id="1026" name="Rectangle 2"/>
          <p:cNvSpPr>
            <a:spLocks noGrp="1" noChangeArrowheads="1"/>
          </p:cNvSpPr>
          <p:nvPr>
            <p:ph type="body" idx="1"/>
          </p:nvPr>
        </p:nvSpPr>
        <p:spPr bwMode="auto">
          <a:xfrm>
            <a:off x="685800" y="1981200"/>
            <a:ext cx="7769225"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
        <p:nvSpPr>
          <p:cNvPr id="102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defRPr>
            </a:lvl1pPr>
          </a:lstStyle>
          <a:p>
            <a:fld id="{F50F462E-87D8-6D46-9A86-87E59763344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2pPr>
      <a:lvl3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3pPr>
      <a:lvl4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4pPr>
      <a:lvl5pPr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5pPr>
      <a:lvl6pPr marL="4572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6pPr>
      <a:lvl7pPr marL="9144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7pPr>
      <a:lvl8pPr marL="13716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8pPr>
      <a:lvl9pPr marL="1828800" algn="ctr" defTabSz="449263" rtl="0" fontAlgn="base">
        <a:lnSpc>
          <a:spcPct val="90000"/>
        </a:lnSpc>
        <a:spcBef>
          <a:spcPct val="0"/>
        </a:spcBef>
        <a:spcAft>
          <a:spcPct val="0"/>
        </a:spcAft>
        <a:buClr>
          <a:srgbClr val="000000"/>
        </a:buClr>
        <a:buSzPct val="100000"/>
        <a:buFont typeface="Times New Roman" charset="0"/>
        <a:defRPr sz="4400">
          <a:solidFill>
            <a:srgbClr val="000000"/>
          </a:solidFill>
          <a:latin typeface="Times New Roman" charset="0"/>
          <a:ea typeface="Lucida Sans Unicode" charset="0"/>
          <a:cs typeface="Lucida Sans Unicode" charset="0"/>
        </a:defRPr>
      </a:lvl9pPr>
    </p:titleStyle>
    <p:bodyStyle>
      <a:lvl1pPr marL="339725" indent="-339725" algn="l" defTabSz="449263" rtl="0" fontAlgn="base">
        <a:lnSpc>
          <a:spcPct val="90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mn-cs"/>
        </a:defRPr>
      </a:lvl1pPr>
      <a:lvl2pPr marL="739775" indent="-282575" algn="l" defTabSz="449263" rtl="0" fontAlgn="base">
        <a:lnSpc>
          <a:spcPct val="90000"/>
        </a:lnSpc>
        <a:spcBef>
          <a:spcPts val="700"/>
        </a:spcBef>
        <a:spcAft>
          <a:spcPct val="0"/>
        </a:spcAft>
        <a:buClr>
          <a:srgbClr val="000000"/>
        </a:buClr>
        <a:buSzPct val="100000"/>
        <a:buFont typeface="Times New Roman" charset="0"/>
        <a:buChar char="–"/>
        <a:defRPr sz="2800">
          <a:solidFill>
            <a:srgbClr val="000000"/>
          </a:solidFill>
          <a:latin typeface="+mn-lt"/>
          <a:ea typeface="Lucida Sans Unicode" charset="0"/>
          <a:cs typeface="+mn-cs"/>
        </a:defRPr>
      </a:lvl2pPr>
      <a:lvl3pPr marL="1143000" indent="-228600" algn="l" defTabSz="449263" rtl="0" fontAlgn="base">
        <a:lnSpc>
          <a:spcPct val="90000"/>
        </a:lnSpc>
        <a:spcBef>
          <a:spcPts val="600"/>
        </a:spcBef>
        <a:spcAft>
          <a:spcPct val="0"/>
        </a:spcAft>
        <a:buClr>
          <a:srgbClr val="000000"/>
        </a:buClr>
        <a:buSzPct val="100000"/>
        <a:buFont typeface="Times New Roman" charset="0"/>
        <a:buChar char="•"/>
        <a:defRPr sz="2400">
          <a:solidFill>
            <a:srgbClr val="000000"/>
          </a:solidFill>
          <a:latin typeface="+mn-lt"/>
          <a:ea typeface="Lucida Sans Unicode" charset="0"/>
          <a:cs typeface="+mn-cs"/>
        </a:defRPr>
      </a:lvl3pPr>
      <a:lvl4pPr marL="16002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4pPr>
      <a:lvl5pPr marL="20574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5pPr>
      <a:lvl6pPr marL="25146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6pPr>
      <a:lvl7pPr marL="29718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7pPr>
      <a:lvl8pPr marL="34290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8pPr>
      <a:lvl9pPr marL="3886200" indent="-228600" algn="l" defTabSz="449263" rtl="0" fontAlgn="base">
        <a:lnSpc>
          <a:spcPct val="90000"/>
        </a:lnSpc>
        <a:spcBef>
          <a:spcPts val="500"/>
        </a:spcBef>
        <a:spcAft>
          <a:spcPct val="0"/>
        </a:spcAft>
        <a:buClr>
          <a:srgbClr val="000000"/>
        </a:buClr>
        <a:buSzPct val="100000"/>
        <a:buFont typeface="Times New Roman" charset="0"/>
        <a:buChar char="»"/>
        <a:defRPr sz="2000">
          <a:solidFill>
            <a:srgbClr val="000000"/>
          </a:solidFill>
          <a:latin typeface="+mn-lt"/>
          <a:ea typeface="Lucida Sans Unicode"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EADEA02B-971E-5D45-A320-5F96BC9EF7F6}" type="slidenum">
              <a:rPr lang="en-GB"/>
              <a:pPr/>
              <a:t>1</a:t>
            </a:fld>
            <a:endParaRPr lang="en-GB"/>
          </a:p>
        </p:txBody>
      </p:sp>
      <p:sp>
        <p:nvSpPr>
          <p:cNvPr id="3073" name="Rectangle 1"/>
          <p:cNvSpPr>
            <a:spLocks noGrp="1" noChangeArrowheads="1"/>
          </p:cNvSpPr>
          <p:nvPr>
            <p:ph type="title"/>
          </p:nvPr>
        </p:nvSpPr>
        <p:spPr>
          <a:xfrm>
            <a:off x="755576" y="846946"/>
            <a:ext cx="7704856" cy="771623"/>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latin typeface="Bitstream Vera Sans" charset="0"/>
              </a:rPr>
              <a:t>History of Computer Art</a:t>
            </a:r>
            <a:endParaRPr lang="en-GB" sz="2400" dirty="0">
              <a:latin typeface="Bitstream Vera Sans" charset="0"/>
            </a:endParaRPr>
          </a:p>
        </p:txBody>
      </p:sp>
      <p:sp>
        <p:nvSpPr>
          <p:cNvPr id="3074" name="Rectangle 2"/>
          <p:cNvSpPr>
            <a:spLocks noGrp="1" noChangeArrowheads="1"/>
          </p:cNvSpPr>
          <p:nvPr>
            <p:ph type="subTitle" idx="4294967295"/>
          </p:nvPr>
        </p:nvSpPr>
        <p:spPr bwMode="auto">
          <a:xfrm>
            <a:off x="1403648" y="2276872"/>
            <a:ext cx="6400800" cy="2913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b="1" dirty="0" smtClean="0">
                <a:latin typeface="Tahoma" charset="0"/>
              </a:rPr>
              <a:t>Part I: Cybernetics</a:t>
            </a: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smtClean="0">
                <a:latin typeface="Tahoma" charset="0"/>
              </a:rPr>
              <a:t>Seminar, 28</a:t>
            </a:r>
            <a:r>
              <a:rPr lang="en-GB" sz="2000" baseline="30000" dirty="0" smtClean="0">
                <a:latin typeface="Tahoma" charset="0"/>
              </a:rPr>
              <a:t>nd</a:t>
            </a:r>
            <a:r>
              <a:rPr lang="en-GB" sz="2000" dirty="0" smtClean="0">
                <a:latin typeface="Tahoma" charset="0"/>
              </a:rPr>
              <a:t> April 2014</a:t>
            </a:r>
            <a:endParaRPr lang="en-GB" sz="2000" dirty="0">
              <a:latin typeface="Tahoma" charset="0"/>
            </a:endParaRP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smtClean="0">
                <a:latin typeface="Tahoma" charset="0"/>
              </a:rPr>
              <a:t>Danube University </a:t>
            </a:r>
            <a:r>
              <a:rPr lang="en-GB" sz="2000" dirty="0" err="1" smtClean="0">
                <a:latin typeface="Tahoma" charset="0"/>
              </a:rPr>
              <a:t>Krems</a:t>
            </a:r>
            <a:endParaRPr lang="en-GB" sz="2000" dirty="0">
              <a:latin typeface="Tahoma" charset="0"/>
            </a:endParaRP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smtClean="0">
                <a:latin typeface="Tahoma" charset="0"/>
              </a:rPr>
              <a:t>Department for Arts and Image Science</a:t>
            </a: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GB" sz="2000" dirty="0" err="1" smtClean="0">
                <a:latin typeface="Tahoma" charset="0"/>
              </a:rPr>
              <a:t>MediaArtHistories</a:t>
            </a:r>
            <a:r>
              <a:rPr lang="en-GB" sz="2000" dirty="0" smtClean="0">
                <a:latin typeface="Tahoma" charset="0"/>
              </a:rPr>
              <a:t>: Masters of Art</a:t>
            </a:r>
            <a:endParaRPr lang="en-GB" sz="2000" dirty="0">
              <a:latin typeface="Tahoma" charset="0"/>
            </a:endParaRPr>
          </a:p>
          <a:p>
            <a:pPr marL="457200" lvl="1" indent="0" algn="ctr">
              <a:lnSpc>
                <a:spcPct val="100000"/>
              </a:lnSpc>
              <a:spcBef>
                <a:spcPts val="500"/>
              </a:spcBef>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de-DE" sz="2000" dirty="0">
              <a:latin typeface="Tahoma" charset="0"/>
            </a:endParaRPr>
          </a:p>
          <a:p>
            <a:pPr marL="0" indent="0" algn="r">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de-DE" sz="2000" dirty="0">
                <a:latin typeface="Tahoma" charset="0"/>
              </a:rPr>
              <a:t>Thomas Dreher</a:t>
            </a:r>
            <a:endParaRPr lang="de-DE" sz="2000" i="1" dirty="0">
              <a:latin typeface="Tahoma" charset="0"/>
            </a:endParaRPr>
          </a:p>
          <a:p>
            <a:pPr marL="0" indent="0" algn="r">
              <a:buFont typeface="Times New Roman" charset="0"/>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de-DE" sz="1200" dirty="0" smtClean="0">
                <a:latin typeface="Tahoma" charset="0"/>
              </a:rPr>
              <a:t>URL: http</a:t>
            </a:r>
            <a:r>
              <a:rPr lang="de-DE" sz="1200" dirty="0">
                <a:latin typeface="Tahoma" charset="0"/>
              </a:rPr>
              <a:t>://</a:t>
            </a:r>
            <a:r>
              <a:rPr lang="de-DE" sz="1200" dirty="0" err="1">
                <a:latin typeface="Tahoma" charset="0"/>
              </a:rPr>
              <a:t>dreher.netzliteratur.net</a:t>
            </a:r>
            <a:endParaRPr lang="en-GB" sz="1200" dirty="0">
              <a:latin typeface="Tahoma" charset="0"/>
            </a:endParaRPr>
          </a:p>
        </p:txBody>
      </p:sp>
      <p:sp>
        <p:nvSpPr>
          <p:cNvPr id="6" name="TextBox 5"/>
          <p:cNvSpPr txBox="1"/>
          <p:nvPr/>
        </p:nvSpPr>
        <p:spPr>
          <a:xfrm>
            <a:off x="2987824" y="1700808"/>
            <a:ext cx="4032448" cy="261610"/>
          </a:xfrm>
          <a:prstGeom prst="rect">
            <a:avLst/>
          </a:prstGeom>
          <a:noFill/>
        </p:spPr>
        <p:txBody>
          <a:bodyPr wrap="square" rtlCol="0">
            <a:spAutoFit/>
          </a:bodyPr>
          <a:lstStyle/>
          <a:p>
            <a:r>
              <a:rPr lang="en-US" sz="1200" dirty="0" smtClean="0">
                <a:solidFill>
                  <a:schemeClr val="tx1"/>
                </a:solidFill>
                <a:latin typeface="Tahoma"/>
              </a:rPr>
              <a:t>URL: http</a:t>
            </a:r>
            <a:r>
              <a:rPr lang="en-US" sz="1200" dirty="0">
                <a:solidFill>
                  <a:schemeClr val="tx1"/>
                </a:solidFill>
                <a:latin typeface="Tahoma"/>
              </a:rPr>
              <a:t>://</a:t>
            </a:r>
            <a:r>
              <a:rPr lang="en-US" sz="1200" dirty="0" err="1">
                <a:solidFill>
                  <a:schemeClr val="tx1"/>
                </a:solidFill>
                <a:latin typeface="Tahoma"/>
              </a:rPr>
              <a:t>iasl.uni-muenchen.de</a:t>
            </a:r>
            <a:r>
              <a:rPr lang="en-US" sz="1200" dirty="0">
                <a:solidFill>
                  <a:schemeClr val="tx1"/>
                </a:solidFill>
                <a:latin typeface="Tahoma"/>
              </a:rPr>
              <a:t>/links/</a:t>
            </a:r>
            <a:r>
              <a:rPr lang="en-US" sz="1200" dirty="0" err="1">
                <a:solidFill>
                  <a:schemeClr val="tx1"/>
                </a:solidFill>
                <a:latin typeface="Tahoma"/>
              </a:rPr>
              <a:t>GCA_Indexe.html</a:t>
            </a:r>
            <a:endParaRPr lang="en-US" sz="1200" dirty="0">
              <a:solidFill>
                <a:schemeClr val="tx1"/>
              </a:solidFill>
              <a:latin typeface="Tahom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idx="12"/>
          </p:nvPr>
        </p:nvSpPr>
        <p:spPr/>
        <p:txBody>
          <a:bodyPr/>
          <a:lstStyle/>
          <a:p>
            <a:fld id="{B74B6AC9-9517-D64B-9E31-888B4402C429}" type="slidenum">
              <a:rPr lang="en-GB"/>
              <a:pPr/>
              <a:t>2</a:t>
            </a:fld>
            <a:endParaRPr lang="en-GB"/>
          </a:p>
        </p:txBody>
      </p:sp>
      <p:sp>
        <p:nvSpPr>
          <p:cNvPr id="4097" name="Rectangle 1"/>
          <p:cNvSpPr>
            <a:spLocks noGrp="1" noChangeArrowheads="1"/>
          </p:cNvSpPr>
          <p:nvPr>
            <p:ph type="title"/>
          </p:nvPr>
        </p:nvSpPr>
        <p:spPr>
          <a:xfrm>
            <a:off x="467544" y="797571"/>
            <a:ext cx="8208912"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Ballistics WWII</a:t>
            </a:r>
            <a:endParaRPr lang="en-GB" sz="1800" dirty="0">
              <a:latin typeface="Bitstream Vera Sans" charset="0"/>
            </a:endParaRPr>
          </a:p>
        </p:txBody>
      </p:sp>
      <p:sp>
        <p:nvSpPr>
          <p:cNvPr id="4098" name="Text Box 2"/>
          <p:cNvSpPr txBox="1">
            <a:spLocks noChangeArrowheads="1"/>
          </p:cNvSpPr>
          <p:nvPr/>
        </p:nvSpPr>
        <p:spPr bwMode="auto">
          <a:xfrm>
            <a:off x="5436096" y="1916832"/>
            <a:ext cx="324036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a:latin typeface="Tahoma" charset="0"/>
              </a:rPr>
              <a:t>If the target moves across the course of the fighter, a certain amount of lead has to be taken into account: One has to fire at the point in space where the target will be when the projectiles arrive. The fighter therefore has to fly a curve while firing, i.e. it is turning at some rate. Evidently, there would be no problem if the projectiles arrived instantaneously. Of course they do not, but it is advantageous to reduce the time of flight as much as possible, by using guns with a high muzzle velocity. </a:t>
            </a:r>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4" name="Text Box 8"/>
          <p:cNvSpPr txBox="1">
            <a:spLocks noChangeArrowheads="1"/>
          </p:cNvSpPr>
          <p:nvPr/>
        </p:nvSpPr>
        <p:spPr bwMode="auto">
          <a:xfrm>
            <a:off x="5638800" y="6248400"/>
            <a:ext cx="2514600" cy="22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900">
                <a:solidFill>
                  <a:srgbClr val="FFFFFF"/>
                </a:solidFill>
              </a:rPr>
              <a:t>UR</a:t>
            </a:r>
          </a:p>
        </p:txBody>
      </p:sp>
      <p:sp>
        <p:nvSpPr>
          <p:cNvPr id="4105" name="Text Box 9"/>
          <p:cNvSpPr txBox="1">
            <a:spLocks noChangeArrowheads="1"/>
          </p:cNvSpPr>
          <p:nvPr/>
        </p:nvSpPr>
        <p:spPr bwMode="auto">
          <a:xfrm>
            <a:off x="467544" y="6165304"/>
            <a:ext cx="7560840" cy="388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1000" dirty="0" smtClean="0">
                <a:latin typeface="Tahoma" charset="0"/>
              </a:rPr>
              <a:t>(Source: </a:t>
            </a:r>
            <a:r>
              <a:rPr lang="en-GB" sz="1000" dirty="0" err="1" smtClean="0">
                <a:latin typeface="Tahoma" charset="0"/>
              </a:rPr>
              <a:t>Gustin</a:t>
            </a:r>
            <a:r>
              <a:rPr lang="en-GB" sz="1000" dirty="0" smtClean="0">
                <a:latin typeface="Tahoma" charset="0"/>
              </a:rPr>
              <a:t>, Emmanuel: The WWII Fighter Gun Debate (1998-99). Chapter Ballistics. In</a:t>
            </a:r>
            <a:r>
              <a:rPr lang="en-GB" sz="1000" dirty="0">
                <a:latin typeface="Tahoma" charset="0"/>
              </a:rPr>
              <a:t>: URL: http://</a:t>
            </a:r>
            <a:r>
              <a:rPr lang="en-GB" sz="1000" dirty="0" err="1">
                <a:latin typeface="Tahoma" charset="0"/>
              </a:rPr>
              <a:t>users.telenet.be</a:t>
            </a:r>
            <a:r>
              <a:rPr lang="en-GB" sz="1000" dirty="0">
                <a:latin typeface="Tahoma" charset="0"/>
              </a:rPr>
              <a:t>/</a:t>
            </a:r>
            <a:r>
              <a:rPr lang="en-GB" sz="1000" dirty="0" err="1">
                <a:latin typeface="Tahoma" charset="0"/>
              </a:rPr>
              <a:t>Emmanuel.Gustin</a:t>
            </a:r>
            <a:r>
              <a:rPr lang="en-GB" sz="1000" dirty="0">
                <a:latin typeface="Tahoma" charset="0"/>
              </a:rPr>
              <a:t>/</a:t>
            </a:r>
            <a:r>
              <a:rPr lang="en-GB" sz="1000" dirty="0" err="1">
                <a:latin typeface="Tahoma" charset="0"/>
              </a:rPr>
              <a:t>fgun</a:t>
            </a:r>
            <a:r>
              <a:rPr lang="en-GB" sz="1000" dirty="0">
                <a:latin typeface="Tahoma" charset="0"/>
              </a:rPr>
              <a:t>/</a:t>
            </a:r>
            <a:r>
              <a:rPr lang="en-GB" sz="1000" dirty="0" err="1">
                <a:latin typeface="Tahoma" charset="0"/>
              </a:rPr>
              <a:t>fgun-</a:t>
            </a:r>
            <a:r>
              <a:rPr lang="en-GB" sz="1000" dirty="0" err="1" smtClean="0">
                <a:latin typeface="Tahoma" charset="0"/>
              </a:rPr>
              <a:t>th.html</a:t>
            </a:r>
            <a:r>
              <a:rPr lang="en-GB" sz="1000" dirty="0" smtClean="0">
                <a:latin typeface="Tahoma" charset="0"/>
              </a:rPr>
              <a:t>)</a:t>
            </a:r>
            <a:endParaRPr lang="en-GB" sz="1000" dirty="0">
              <a:latin typeface="Tahom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75616"/>
            <a:ext cx="4822206" cy="2893323"/>
          </a:xfrm>
          <a:prstGeom prst="rect">
            <a:avLst/>
          </a:prstGeom>
        </p:spPr>
      </p:pic>
    </p:spTree>
    <p:extLst>
      <p:ext uri="{BB962C8B-B14F-4D97-AF65-F5344CB8AC3E}">
        <p14:creationId xmlns:p14="http://schemas.microsoft.com/office/powerpoint/2010/main" val="415856622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idx="12"/>
          </p:nvPr>
        </p:nvSpPr>
        <p:spPr/>
        <p:txBody>
          <a:bodyPr/>
          <a:lstStyle/>
          <a:p>
            <a:fld id="{519C5482-A371-7849-AB24-DBBA5B49303B}" type="slidenum">
              <a:rPr lang="en-GB"/>
              <a:pPr/>
              <a:t>3</a:t>
            </a:fld>
            <a:endParaRPr lang="en-GB"/>
          </a:p>
        </p:txBody>
      </p:sp>
      <p:sp>
        <p:nvSpPr>
          <p:cNvPr id="5121" name="Rectangle 1"/>
          <p:cNvSpPr>
            <a:spLocks noGrp="1" noChangeArrowheads="1"/>
          </p:cNvSpPr>
          <p:nvPr>
            <p:ph type="title"/>
          </p:nvPr>
        </p:nvSpPr>
        <p:spPr>
          <a:xfrm>
            <a:off x="683568" y="404664"/>
            <a:ext cx="7845052" cy="586957"/>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latin typeface="Bitstream Vera Sans" charset="0"/>
              </a:rPr>
              <a:t>The Founders of Cybernetics</a:t>
            </a:r>
            <a:endParaRPr lang="en-GB" sz="3200" dirty="0">
              <a:latin typeface="Bitstream Vera Sans" charset="0"/>
            </a:endParaRPr>
          </a:p>
        </p:txBody>
      </p:sp>
      <p:sp>
        <p:nvSpPr>
          <p:cNvPr id="5123" name="Text Box 3"/>
          <p:cNvSpPr txBox="1">
            <a:spLocks noChangeArrowheads="1"/>
          </p:cNvSpPr>
          <p:nvPr/>
        </p:nvSpPr>
        <p:spPr bwMode="auto">
          <a:xfrm>
            <a:off x="611560" y="5373216"/>
            <a:ext cx="3024336" cy="698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smtClean="0">
                <a:latin typeface="Tahoma" charset="0"/>
              </a:rPr>
              <a:t>Norbert </a:t>
            </a:r>
            <a:r>
              <a:rPr lang="en-GB" sz="1200" dirty="0">
                <a:latin typeface="Tahoma" charset="0"/>
              </a:rPr>
              <a:t>Wiener (Cover of "Cybernetics", second edition, 1962).</a:t>
            </a:r>
          </a:p>
          <a:p>
            <a:pPr>
              <a:lnSpc>
                <a:spcPct val="100000"/>
              </a:lnSpc>
              <a:spcBef>
                <a:spcPts val="750"/>
              </a:spcBef>
              <a:buFont typeface="Tahoma" charset="0"/>
              <a:buNone/>
            </a:pPr>
            <a:endParaRPr lang="en-GB" sz="900" dirty="0">
              <a:latin typeface="Tahom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96752"/>
            <a:ext cx="7848872" cy="4104454"/>
          </a:xfrm>
          <a:prstGeom prst="rect">
            <a:avLst/>
          </a:prstGeom>
        </p:spPr>
      </p:pic>
      <p:sp>
        <p:nvSpPr>
          <p:cNvPr id="10" name="Text Box 3"/>
          <p:cNvSpPr txBox="1">
            <a:spLocks noChangeArrowheads="1"/>
          </p:cNvSpPr>
          <p:nvPr/>
        </p:nvSpPr>
        <p:spPr bwMode="auto">
          <a:xfrm>
            <a:off x="3635896" y="5373216"/>
            <a:ext cx="4680520" cy="1179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smtClean="0">
                <a:latin typeface="Tahoma" charset="0"/>
              </a:rPr>
              <a:t>Claude </a:t>
            </a:r>
            <a:r>
              <a:rPr lang="en-GB" sz="1200" dirty="0">
                <a:latin typeface="Tahoma" charset="0"/>
              </a:rPr>
              <a:t>Elwood Shannon with "Theseus" (1952) and the mouse navigating itself through the </a:t>
            </a:r>
            <a:r>
              <a:rPr lang="en-GB" sz="1200" dirty="0" smtClean="0">
                <a:latin typeface="Tahoma" charset="0"/>
              </a:rPr>
              <a:t>labyrinth.</a:t>
            </a:r>
          </a:p>
          <a:p>
            <a:pPr>
              <a:lnSpc>
                <a:spcPct val="100000"/>
              </a:lnSpc>
              <a:spcBef>
                <a:spcPts val="750"/>
              </a:spcBef>
              <a:buFont typeface="Tahoma" charset="0"/>
              <a:buNone/>
            </a:pPr>
            <a:r>
              <a:rPr lang="en-GB" sz="1200" dirty="0" smtClean="0">
                <a:latin typeface="Tahoma" charset="0"/>
              </a:rPr>
              <a:t>(</a:t>
            </a:r>
            <a:r>
              <a:rPr lang="en-GB" sz="1200" dirty="0">
                <a:latin typeface="Tahoma" charset="0"/>
              </a:rPr>
              <a:t>Credit: MIT Museum, Boston / Nixdorf </a:t>
            </a:r>
            <a:r>
              <a:rPr lang="en-GB" sz="1200" dirty="0" err="1">
                <a:latin typeface="Tahoma" charset="0"/>
              </a:rPr>
              <a:t>MuseumsForum</a:t>
            </a:r>
            <a:r>
              <a:rPr lang="en-GB" sz="1200" dirty="0">
                <a:latin typeface="Tahoma" charset="0"/>
              </a:rPr>
              <a:t>, Paderborn)</a:t>
            </a:r>
          </a:p>
          <a:p>
            <a:pPr>
              <a:lnSpc>
                <a:spcPct val="100000"/>
              </a:lnSpc>
              <a:spcBef>
                <a:spcPts val="750"/>
              </a:spcBef>
              <a:buFont typeface="Tahoma" charset="0"/>
              <a:buNone/>
            </a:pPr>
            <a:r>
              <a:rPr lang="en-GB" sz="1000" dirty="0" smtClean="0">
                <a:latin typeface="Tahoma" charset="0"/>
              </a:rPr>
              <a:t>Image </a:t>
            </a:r>
            <a:r>
              <a:rPr lang="en-GB" sz="1000" dirty="0">
                <a:latin typeface="Tahoma" charset="0"/>
              </a:rPr>
              <a:t>source: https://</a:t>
            </a:r>
            <a:r>
              <a:rPr lang="en-GB" sz="1000" dirty="0" err="1">
                <a:latin typeface="Tahoma" charset="0"/>
              </a:rPr>
              <a:t>www.flickr.com</a:t>
            </a:r>
            <a:r>
              <a:rPr lang="en-GB" sz="1000" dirty="0">
                <a:latin typeface="Tahoma" charset="0"/>
              </a:rPr>
              <a:t>/photos/</a:t>
            </a:r>
            <a:r>
              <a:rPr lang="en-GB" sz="1000" dirty="0" err="1">
                <a:latin typeface="Tahoma" charset="0"/>
              </a:rPr>
              <a:t>arselectronica</a:t>
            </a:r>
            <a:r>
              <a:rPr lang="en-GB" sz="1000" dirty="0">
                <a:latin typeface="Tahoma" charset="0"/>
              </a:rPr>
              <a:t>/5056388921/</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idx="12"/>
          </p:nvPr>
        </p:nvSpPr>
        <p:spPr/>
        <p:txBody>
          <a:bodyPr/>
          <a:lstStyle/>
          <a:p>
            <a:fld id="{2F2535B4-2E90-2C46-BE3D-BB65E07DCC7B}" type="slidenum">
              <a:rPr lang="en-GB"/>
              <a:pPr/>
              <a:t>4</a:t>
            </a:fld>
            <a:endParaRPr lang="en-GB"/>
          </a:p>
        </p:txBody>
      </p:sp>
      <p:sp>
        <p:nvSpPr>
          <p:cNvPr id="6145" name="Rectangle 1"/>
          <p:cNvSpPr>
            <a:spLocks noGrp="1" noChangeArrowheads="1"/>
          </p:cNvSpPr>
          <p:nvPr>
            <p:ph type="title"/>
          </p:nvPr>
        </p:nvSpPr>
        <p:spPr>
          <a:xfrm>
            <a:off x="395536" y="404664"/>
            <a:ext cx="8458200" cy="586957"/>
          </a:xfrm>
          <a:solidFill>
            <a:srgbClr val="C0C0C0"/>
          </a:solidFill>
          <a:ln/>
        </p:spPr>
        <p:txBody>
          <a:bodyPr>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latin typeface="Bitstream Vera Sans" charset="0"/>
              </a:rPr>
              <a:t>Information</a:t>
            </a:r>
            <a:endParaRPr lang="en-GB" sz="3200" dirty="0">
              <a:latin typeface="Bitstream Vera Sans" charset="0"/>
            </a:endParaRPr>
          </a:p>
        </p:txBody>
      </p:sp>
      <p:sp>
        <p:nvSpPr>
          <p:cNvPr id="6149" name="Text Box 5"/>
          <p:cNvSpPr txBox="1">
            <a:spLocks noChangeArrowheads="1"/>
          </p:cNvSpPr>
          <p:nvPr/>
        </p:nvSpPr>
        <p:spPr bwMode="auto">
          <a:xfrm>
            <a:off x="1403648" y="1988840"/>
            <a:ext cx="6336704" cy="175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a:latin typeface="Tahoma" charset="0"/>
              </a:rPr>
              <a:t>The alternative between two values is measured as 1 "bit". The </a:t>
            </a:r>
            <a:r>
              <a:rPr lang="en-GB" sz="1200" dirty="0" err="1">
                <a:latin typeface="Tahoma" charset="0"/>
              </a:rPr>
              <a:t>relais</a:t>
            </a:r>
            <a:r>
              <a:rPr lang="en-GB" sz="1200" dirty="0">
                <a:latin typeface="Tahoma" charset="0"/>
              </a:rPr>
              <a:t> of calculating machines and computers switch between the two values "0" and "1". </a:t>
            </a:r>
            <a:r>
              <a:rPr lang="en-GB" sz="1200" dirty="0" smtClean="0">
                <a:latin typeface="Tahoma" charset="0"/>
              </a:rPr>
              <a:t>The </a:t>
            </a:r>
            <a:r>
              <a:rPr lang="en-GB" sz="1200" dirty="0">
                <a:latin typeface="Tahoma" charset="0"/>
              </a:rPr>
              <a:t>possibilities to select are calculated as 2</a:t>
            </a:r>
            <a:r>
              <a:rPr lang="en-GB" sz="1200" baseline="-25000" dirty="0">
                <a:latin typeface="Tahoma" charset="0"/>
              </a:rPr>
              <a:t>n</a:t>
            </a:r>
            <a:r>
              <a:rPr lang="en-GB" sz="1200" dirty="0">
                <a:latin typeface="Tahoma" charset="0"/>
              </a:rPr>
              <a:t>. "n" stands for a number of decisions to choose one of the values "0" and "1". "Probabilities of selection" </a:t>
            </a:r>
            <a:r>
              <a:rPr lang="en-GB" sz="1200" dirty="0" smtClean="0">
                <a:latin typeface="Tahoma" charset="0"/>
              </a:rPr>
              <a:t>p</a:t>
            </a:r>
            <a:r>
              <a:rPr lang="en-GB" sz="1200" baseline="-25000" dirty="0" smtClean="0">
                <a:latin typeface="Tahoma" charset="0"/>
              </a:rPr>
              <a:t>1</a:t>
            </a:r>
            <a:r>
              <a:rPr lang="en-GB" sz="1200" dirty="0" smtClean="0">
                <a:latin typeface="Tahoma" charset="0"/>
              </a:rPr>
              <a:t>, p</a:t>
            </a:r>
            <a:r>
              <a:rPr lang="en-GB" sz="1200" baseline="-25000" dirty="0" smtClean="0">
                <a:latin typeface="Tahoma" charset="0"/>
              </a:rPr>
              <a:t>2</a:t>
            </a:r>
            <a:r>
              <a:rPr lang="en-GB" sz="1200" dirty="0" smtClean="0">
                <a:latin typeface="Tahoma" charset="0"/>
              </a:rPr>
              <a:t>…</a:t>
            </a:r>
            <a:r>
              <a:rPr lang="en-GB" sz="1200" dirty="0" err="1" smtClean="0">
                <a:latin typeface="Tahoma" charset="0"/>
              </a:rPr>
              <a:t>p</a:t>
            </a:r>
            <a:r>
              <a:rPr lang="en-GB" sz="1200" baseline="-25000" dirty="0" err="1" smtClean="0">
                <a:latin typeface="Tahoma" charset="0"/>
              </a:rPr>
              <a:t>n</a:t>
            </a:r>
            <a:r>
              <a:rPr lang="en-GB" sz="1200" dirty="0" smtClean="0">
                <a:latin typeface="Tahoma" charset="0"/>
              </a:rPr>
              <a:t> </a:t>
            </a:r>
            <a:r>
              <a:rPr lang="en-GB" sz="1200" dirty="0">
                <a:latin typeface="Tahoma" charset="0"/>
              </a:rPr>
              <a:t>belong to any independent, selectable sign. The probability of selection specifies the probability of an element´s </a:t>
            </a:r>
            <a:r>
              <a:rPr lang="en-GB" sz="1200" dirty="0" smtClean="0">
                <a:latin typeface="Tahoma" charset="0"/>
              </a:rPr>
              <a:t>occurrence. </a:t>
            </a:r>
            <a:r>
              <a:rPr lang="en-GB" sz="1200" dirty="0">
                <a:latin typeface="Tahoma" charset="0"/>
              </a:rPr>
              <a:t>The probability of selection is multiplied by the logarithm with the base 2 of the probability of selection (p</a:t>
            </a:r>
            <a:r>
              <a:rPr lang="en-GB" sz="1200" baseline="-25000" dirty="0">
                <a:latin typeface="Tahoma" charset="0"/>
              </a:rPr>
              <a:t>n</a:t>
            </a:r>
            <a:r>
              <a:rPr lang="en-GB" sz="1200" dirty="0">
                <a:latin typeface="Tahoma" charset="0"/>
              </a:rPr>
              <a:t>log</a:t>
            </a:r>
            <a:r>
              <a:rPr lang="en-GB" sz="1200" baseline="-25000" dirty="0">
                <a:latin typeface="Tahoma" charset="0"/>
              </a:rPr>
              <a:t>2</a:t>
            </a:r>
            <a:r>
              <a:rPr lang="en-GB" sz="1200" dirty="0">
                <a:latin typeface="Tahoma" charset="0"/>
              </a:rPr>
              <a:t>p</a:t>
            </a:r>
            <a:r>
              <a:rPr lang="en-GB" sz="1200" baseline="-25000" dirty="0">
                <a:latin typeface="Tahoma" charset="0"/>
              </a:rPr>
              <a:t>n</a:t>
            </a:r>
            <a:r>
              <a:rPr lang="en-GB" sz="1200" dirty="0">
                <a:latin typeface="Tahoma" charset="0"/>
              </a:rPr>
              <a:t>). </a:t>
            </a:r>
            <a:r>
              <a:rPr lang="en-GB" sz="1200" dirty="0" smtClean="0">
                <a:latin typeface="Tahoma" charset="0"/>
              </a:rPr>
              <a:t>The </a:t>
            </a:r>
            <a:r>
              <a:rPr lang="en-GB" sz="1200" dirty="0">
                <a:latin typeface="Tahoma" charset="0"/>
              </a:rPr>
              <a:t>products calculated with each probability of selection are added. The sum is negated to obtain the </a:t>
            </a:r>
            <a:r>
              <a:rPr lang="en-GB" sz="1200" dirty="0" err="1">
                <a:latin typeface="Tahoma" charset="0"/>
              </a:rPr>
              <a:t>negentropy</a:t>
            </a:r>
            <a:r>
              <a:rPr lang="en-GB" sz="1200" dirty="0">
                <a:latin typeface="Tahoma" charset="0"/>
              </a:rPr>
              <a:t> resp. the information "</a:t>
            </a:r>
            <a:r>
              <a:rPr lang="en-GB" sz="1200" dirty="0" smtClean="0">
                <a:latin typeface="Tahoma" charset="0"/>
              </a:rPr>
              <a:t>I”:</a:t>
            </a:r>
            <a:endParaRPr lang="en-GB" sz="1200" dirty="0">
              <a:latin typeface="Tahoma" charset="0"/>
            </a:endParaRPr>
          </a:p>
        </p:txBody>
      </p:sp>
      <p:pic>
        <p:nvPicPr>
          <p:cNvPr id="3" name="Picture 2" descr="Bildschirmfoto 2014-04-18 um 14.19.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933056"/>
            <a:ext cx="3683000" cy="800100"/>
          </a:xfrm>
          <a:prstGeom prst="rect">
            <a:avLst/>
          </a:prstGeom>
        </p:spPr>
      </p:pic>
      <p:sp>
        <p:nvSpPr>
          <p:cNvPr id="4" name="TextBox 3"/>
          <p:cNvSpPr txBox="1"/>
          <p:nvPr/>
        </p:nvSpPr>
        <p:spPr>
          <a:xfrm>
            <a:off x="1547664" y="5877272"/>
            <a:ext cx="4176464" cy="261610"/>
          </a:xfrm>
          <a:prstGeom prst="rect">
            <a:avLst/>
          </a:prstGeom>
          <a:noFill/>
        </p:spPr>
        <p:txBody>
          <a:bodyPr wrap="square" rtlCol="0">
            <a:spAutoFit/>
          </a:bodyPr>
          <a:lstStyle/>
          <a:p>
            <a:r>
              <a:rPr lang="it-IT" sz="1200" dirty="0" smtClean="0">
                <a:solidFill>
                  <a:schemeClr val="tx1"/>
                </a:solidFill>
                <a:latin typeface="Tahoma"/>
              </a:rPr>
              <a:t>(</a:t>
            </a:r>
            <a:r>
              <a:rPr lang="it-IT" sz="1200" dirty="0" err="1" smtClean="0">
                <a:solidFill>
                  <a:schemeClr val="tx1"/>
                </a:solidFill>
                <a:latin typeface="Tahoma"/>
              </a:rPr>
              <a:t>Shannon</a:t>
            </a:r>
            <a:r>
              <a:rPr lang="it-IT" sz="1200" dirty="0">
                <a:solidFill>
                  <a:schemeClr val="tx1"/>
                </a:solidFill>
                <a:latin typeface="Tahoma"/>
              </a:rPr>
              <a:t>/</a:t>
            </a:r>
            <a:r>
              <a:rPr lang="it-IT" sz="1200" dirty="0" err="1">
                <a:solidFill>
                  <a:schemeClr val="tx1"/>
                </a:solidFill>
                <a:latin typeface="Tahoma"/>
              </a:rPr>
              <a:t>Weaver</a:t>
            </a:r>
            <a:r>
              <a:rPr lang="it-IT" sz="1200" dirty="0">
                <a:solidFill>
                  <a:schemeClr val="tx1"/>
                </a:solidFill>
                <a:latin typeface="Tahoma"/>
              </a:rPr>
              <a:t>: </a:t>
            </a:r>
            <a:r>
              <a:rPr lang="it-IT" sz="1200" dirty="0" err="1">
                <a:solidFill>
                  <a:schemeClr val="tx1"/>
                </a:solidFill>
                <a:latin typeface="Tahoma"/>
              </a:rPr>
              <a:t>Theory</a:t>
            </a:r>
            <a:r>
              <a:rPr lang="it-IT" sz="1200" dirty="0">
                <a:solidFill>
                  <a:schemeClr val="tx1"/>
                </a:solidFill>
                <a:latin typeface="Tahoma"/>
              </a:rPr>
              <a:t> 1949/1998, p.</a:t>
            </a:r>
            <a:r>
              <a:rPr lang="it-IT" sz="1200" dirty="0" smtClean="0">
                <a:solidFill>
                  <a:schemeClr val="tx1"/>
                </a:solidFill>
                <a:latin typeface="Tahoma"/>
              </a:rPr>
              <a:t>14,32s.)</a:t>
            </a:r>
            <a:endParaRPr lang="en-US" sz="1200" dirty="0">
              <a:solidFill>
                <a:schemeClr val="tx1"/>
              </a:solidFill>
              <a:latin typeface="Tahom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340768"/>
            <a:ext cx="8028384" cy="4467394"/>
          </a:xfrm>
          <a:prstGeom prst="rect">
            <a:avLst/>
          </a:prstGeom>
        </p:spPr>
      </p:pic>
      <p:sp>
        <p:nvSpPr>
          <p:cNvPr id="12" name="Slide Number Placeholder 6"/>
          <p:cNvSpPr>
            <a:spLocks noGrp="1"/>
          </p:cNvSpPr>
          <p:nvPr>
            <p:ph type="sldNum" idx="12"/>
          </p:nvPr>
        </p:nvSpPr>
        <p:spPr/>
        <p:txBody>
          <a:bodyPr/>
          <a:lstStyle/>
          <a:p>
            <a:fld id="{B74B6AC9-9517-D64B-9E31-888B4402C429}" type="slidenum">
              <a:rPr lang="en-GB"/>
              <a:pPr/>
              <a:t>5</a:t>
            </a:fld>
            <a:endParaRPr lang="en-GB"/>
          </a:p>
        </p:txBody>
      </p:sp>
      <p:sp>
        <p:nvSpPr>
          <p:cNvPr id="4097" name="Rectangle 1"/>
          <p:cNvSpPr>
            <a:spLocks noGrp="1" noChangeArrowheads="1"/>
          </p:cNvSpPr>
          <p:nvPr>
            <p:ph type="title"/>
          </p:nvPr>
        </p:nvSpPr>
        <p:spPr>
          <a:xfrm>
            <a:off x="467544" y="836712"/>
            <a:ext cx="8208912"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Feedback</a:t>
            </a:r>
            <a:endParaRPr lang="en-GB" sz="1800" dirty="0">
              <a:latin typeface="Bitstream Vera Sans" charset="0"/>
            </a:endParaRPr>
          </a:p>
        </p:txBody>
      </p:sp>
      <p:sp>
        <p:nvSpPr>
          <p:cNvPr id="4098" name="Text Box 2"/>
          <p:cNvSpPr txBox="1">
            <a:spLocks noChangeArrowheads="1"/>
          </p:cNvSpPr>
          <p:nvPr/>
        </p:nvSpPr>
        <p:spPr bwMode="auto">
          <a:xfrm>
            <a:off x="611560" y="5733256"/>
            <a:ext cx="806489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a:latin typeface="Tahoma" charset="0"/>
              </a:rPr>
              <a:t>Shannon, Claude Elwood: A Mathematical Theory of Communication. In: Bell System Technical Journal, Vol. 27/Nr.3, 1948, p. 409.</a:t>
            </a:r>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04" name="Text Box 8"/>
          <p:cNvSpPr txBox="1">
            <a:spLocks noChangeArrowheads="1"/>
          </p:cNvSpPr>
          <p:nvPr/>
        </p:nvSpPr>
        <p:spPr bwMode="auto">
          <a:xfrm>
            <a:off x="5638800" y="6248400"/>
            <a:ext cx="2514600" cy="22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900">
                <a:solidFill>
                  <a:srgbClr val="FFFFFF"/>
                </a:solidFill>
              </a:rPr>
              <a:t>UR</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idx="12"/>
          </p:nvPr>
        </p:nvSpPr>
        <p:spPr/>
        <p:txBody>
          <a:bodyPr/>
          <a:lstStyle/>
          <a:p>
            <a:fld id="{B74B6AC9-9517-D64B-9E31-888B4402C429}" type="slidenum">
              <a:rPr lang="en-GB"/>
              <a:pPr/>
              <a:t>6</a:t>
            </a:fld>
            <a:endParaRPr lang="en-GB"/>
          </a:p>
        </p:txBody>
      </p:sp>
      <p:sp>
        <p:nvSpPr>
          <p:cNvPr id="4097" name="Rectangle 1"/>
          <p:cNvSpPr>
            <a:spLocks noGrp="1" noChangeArrowheads="1"/>
          </p:cNvSpPr>
          <p:nvPr>
            <p:ph type="title"/>
          </p:nvPr>
        </p:nvSpPr>
        <p:spPr>
          <a:xfrm>
            <a:off x="395536" y="332656"/>
            <a:ext cx="8352928" cy="463846"/>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smtClean="0">
                <a:latin typeface="Bitstream Vera Sans" charset="0"/>
              </a:rPr>
              <a:t>Cybernetic Model: </a:t>
            </a:r>
            <a:r>
              <a:rPr lang="en-GB" sz="2400" dirty="0" err="1" smtClean="0">
                <a:latin typeface="Bitstream Vera Sans" charset="0"/>
              </a:rPr>
              <a:t>Homeostat</a:t>
            </a:r>
            <a:endParaRPr lang="en-GB" sz="1800" dirty="0">
              <a:latin typeface="Bitstream Vera Sans" charset="0"/>
            </a:endParaRPr>
          </a:p>
        </p:txBody>
      </p:sp>
      <p:sp>
        <p:nvSpPr>
          <p:cNvPr id="4098" name="Text Box 2"/>
          <p:cNvSpPr txBox="1">
            <a:spLocks noChangeArrowheads="1"/>
          </p:cNvSpPr>
          <p:nvPr/>
        </p:nvSpPr>
        <p:spPr bwMode="auto">
          <a:xfrm>
            <a:off x="5148064" y="6165304"/>
            <a:ext cx="352839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750"/>
              </a:spcBef>
              <a:buFont typeface="Tahoma" charset="0"/>
              <a:buNone/>
            </a:pPr>
            <a:r>
              <a:rPr lang="en-GB" sz="1200" dirty="0">
                <a:latin typeface="Tahoma" charset="0"/>
              </a:rPr>
              <a:t>Ashby, William Ross: </a:t>
            </a:r>
            <a:r>
              <a:rPr lang="en-GB" sz="1200" dirty="0" err="1">
                <a:latin typeface="Tahoma" charset="0"/>
              </a:rPr>
              <a:t>Homeostat</a:t>
            </a:r>
            <a:r>
              <a:rPr lang="en-GB" sz="1200" dirty="0">
                <a:latin typeface="Tahoma" charset="0"/>
              </a:rPr>
              <a:t>, 1946-47 (Ashby: Design 1960, p.101).</a:t>
            </a:r>
          </a:p>
        </p:txBody>
      </p:sp>
      <p:sp>
        <p:nvSpPr>
          <p:cNvPr id="4103" name="Text Box 7"/>
          <p:cNvSpPr txBox="1">
            <a:spLocks noChangeArrowheads="1"/>
          </p:cNvSpPr>
          <p:nvPr/>
        </p:nvSpPr>
        <p:spPr bwMode="auto">
          <a:xfrm>
            <a:off x="5638800" y="6324600"/>
            <a:ext cx="2590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908720"/>
            <a:ext cx="3559706" cy="5262781"/>
          </a:xfrm>
          <a:prstGeom prst="rect">
            <a:avLst/>
          </a:prstGeom>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5535" y="908720"/>
            <a:ext cx="4483799" cy="4824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Text Box 9"/>
          <p:cNvSpPr txBox="1">
            <a:spLocks noChangeArrowheads="1"/>
          </p:cNvSpPr>
          <p:nvPr/>
        </p:nvSpPr>
        <p:spPr bwMode="auto">
          <a:xfrm>
            <a:off x="323528" y="5733256"/>
            <a:ext cx="4176464" cy="811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95000"/>
              </a:lnSpc>
              <a:spcBef>
                <a:spcPts val="563"/>
              </a:spcBef>
            </a:pPr>
            <a:r>
              <a:rPr lang="en-GB" sz="1200" dirty="0">
                <a:latin typeface="Tahoma" charset="0"/>
              </a:rPr>
              <a:t>William Ross Ashby beside the "</a:t>
            </a:r>
            <a:r>
              <a:rPr lang="en-GB" sz="1200" dirty="0" err="1">
                <a:latin typeface="Tahoma" charset="0"/>
              </a:rPr>
              <a:t>Homeostat</a:t>
            </a:r>
            <a:r>
              <a:rPr lang="en-GB" sz="1200" dirty="0">
                <a:latin typeface="Tahoma" charset="0"/>
              </a:rPr>
              <a:t>", realised in 1946-47</a:t>
            </a:r>
            <a:r>
              <a:rPr lang="en-GB" sz="1200" dirty="0" smtClean="0">
                <a:latin typeface="Tahoma" charset="0"/>
              </a:rPr>
              <a:t>. </a:t>
            </a:r>
          </a:p>
          <a:p>
            <a:pPr>
              <a:lnSpc>
                <a:spcPct val="95000"/>
              </a:lnSpc>
              <a:spcBef>
                <a:spcPts val="563"/>
              </a:spcBef>
            </a:pPr>
            <a:r>
              <a:rPr lang="en-GB" sz="1000" dirty="0" smtClean="0">
                <a:latin typeface="Tahoma" charset="0"/>
              </a:rPr>
              <a:t>Image source</a:t>
            </a:r>
            <a:r>
              <a:rPr lang="en-GB" sz="1000" dirty="0">
                <a:latin typeface="Tahoma" charset="0"/>
              </a:rPr>
              <a:t>: URL: http://</a:t>
            </a:r>
            <a:r>
              <a:rPr lang="en-GB" sz="1000" dirty="0" err="1">
                <a:latin typeface="Tahoma" charset="0"/>
              </a:rPr>
              <a:t>www.rossashby.info</a:t>
            </a:r>
            <a:r>
              <a:rPr lang="en-GB" sz="1000" dirty="0">
                <a:latin typeface="Tahoma" charset="0"/>
              </a:rPr>
              <a:t>/gallery/images/WRA%20+%20Homeostat.jpg</a:t>
            </a:r>
          </a:p>
        </p:txBody>
      </p:sp>
    </p:spTree>
    <p:extLst>
      <p:ext uri="{BB962C8B-B14F-4D97-AF65-F5344CB8AC3E}">
        <p14:creationId xmlns:p14="http://schemas.microsoft.com/office/powerpoint/2010/main" val="14921012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idx="12"/>
          </p:nvPr>
        </p:nvSpPr>
        <p:spPr/>
        <p:txBody>
          <a:bodyPr/>
          <a:lstStyle/>
          <a:p>
            <a:fld id="{036C8574-56D9-5F41-B664-8DF3BE074F05}" type="slidenum">
              <a:rPr lang="en-GB"/>
              <a:pPr/>
              <a:t>7</a:t>
            </a:fld>
            <a:endParaRPr lang="en-GB"/>
          </a:p>
        </p:txBody>
      </p:sp>
      <p:sp>
        <p:nvSpPr>
          <p:cNvPr id="7169" name="Rectangle 1"/>
          <p:cNvSpPr>
            <a:spLocks noGrp="1" noChangeArrowheads="1"/>
          </p:cNvSpPr>
          <p:nvPr>
            <p:ph type="title"/>
          </p:nvPr>
        </p:nvSpPr>
        <p:spPr>
          <a:xfrm>
            <a:off x="395536" y="620688"/>
            <a:ext cx="8352928" cy="525401"/>
          </a:xfrm>
          <a:solidFill>
            <a:srgbClr val="C0C0C0"/>
          </a:solidFill>
          <a:ln/>
        </p:spPr>
        <p:txBody>
          <a:bodyPr wrap="square">
            <a:spAutoFit/>
          </a:bodyPr>
          <a:lstStyle/>
          <a:p>
            <a:pPr>
              <a:lnSpc>
                <a:spcPct val="100000"/>
              </a:lnSpc>
              <a:buFont typeface="Bitstream Vera San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latin typeface="Bitstream Vera Sans" charset="0"/>
              </a:rPr>
              <a:t>Cybernetic Models</a:t>
            </a:r>
            <a:endParaRPr lang="en-GB" sz="2800" dirty="0">
              <a:latin typeface="Bitstream Vera Sans"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1268760"/>
            <a:ext cx="3402954" cy="41044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Text Box 3"/>
          <p:cNvSpPr txBox="1">
            <a:spLocks noChangeArrowheads="1"/>
          </p:cNvSpPr>
          <p:nvPr/>
        </p:nvSpPr>
        <p:spPr bwMode="auto">
          <a:xfrm>
            <a:off x="323528" y="5301208"/>
            <a:ext cx="2808312"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lnSpc>
                <a:spcPct val="90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563"/>
              </a:spcBef>
              <a:buFont typeface="Tahoma" charset="0"/>
              <a:buNone/>
            </a:pPr>
            <a:r>
              <a:rPr lang="en-GB" sz="1200" dirty="0" smtClean="0">
                <a:latin typeface="Tahoma"/>
                <a:cs typeface="Tahoma"/>
              </a:rPr>
              <a:t>Left: Shannon</a:t>
            </a:r>
            <a:r>
              <a:rPr lang="en-GB" sz="1200" dirty="0">
                <a:latin typeface="Tahoma"/>
                <a:cs typeface="Tahoma"/>
              </a:rPr>
              <a:t>, Claude Elwood: Maze-Solving Machine, plan (Shannon: Presentation 1951, p.174, figure 8).</a:t>
            </a:r>
            <a:endParaRPr lang="en-GB" sz="900" dirty="0">
              <a:latin typeface="Tahoma"/>
              <a:cs typeface="Tahoma"/>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196752"/>
            <a:ext cx="2985267" cy="2370138"/>
          </a:xfrm>
          <a:prstGeom prst="rect">
            <a:avLst/>
          </a:prstGeom>
        </p:spPr>
      </p:pic>
      <p:sp>
        <p:nvSpPr>
          <p:cNvPr id="3" name="TextBox 2"/>
          <p:cNvSpPr txBox="1"/>
          <p:nvPr/>
        </p:nvSpPr>
        <p:spPr>
          <a:xfrm>
            <a:off x="3707904" y="1412776"/>
            <a:ext cx="2088232" cy="981294"/>
          </a:xfrm>
          <a:prstGeom prst="rect">
            <a:avLst/>
          </a:prstGeom>
          <a:noFill/>
        </p:spPr>
        <p:txBody>
          <a:bodyPr wrap="square" rtlCol="0">
            <a:spAutoFit/>
          </a:bodyPr>
          <a:lstStyle/>
          <a:p>
            <a:r>
              <a:rPr lang="en-US" sz="1200" dirty="0" smtClean="0">
                <a:solidFill>
                  <a:schemeClr val="tx1"/>
                </a:solidFill>
                <a:latin typeface="Tahoma"/>
                <a:cs typeface="Tahoma"/>
              </a:rPr>
              <a:t>Right: Walter</a:t>
            </a:r>
            <a:r>
              <a:rPr lang="en-US" sz="1200" dirty="0">
                <a:solidFill>
                  <a:schemeClr val="tx1"/>
                </a:solidFill>
                <a:latin typeface="Tahoma"/>
                <a:cs typeface="Tahoma"/>
              </a:rPr>
              <a:t>, William Grey: Elmer, </a:t>
            </a:r>
            <a:r>
              <a:rPr lang="en-US" sz="1200" dirty="0" smtClean="0">
                <a:solidFill>
                  <a:schemeClr val="tx1"/>
                </a:solidFill>
                <a:latin typeface="Tahoma"/>
                <a:cs typeface="Tahoma"/>
              </a:rPr>
              <a:t>1948.</a:t>
            </a:r>
          </a:p>
          <a:p>
            <a:r>
              <a:rPr lang="en-US" sz="1000" dirty="0" smtClean="0">
                <a:solidFill>
                  <a:schemeClr val="tx1"/>
                </a:solidFill>
                <a:latin typeface="Tahoma"/>
                <a:cs typeface="Tahoma"/>
              </a:rPr>
              <a:t>Image source</a:t>
            </a:r>
            <a:r>
              <a:rPr lang="en-US" sz="1000" dirty="0">
                <a:solidFill>
                  <a:schemeClr val="tx1"/>
                </a:solidFill>
                <a:latin typeface="Tahoma"/>
                <a:cs typeface="Tahoma"/>
              </a:rPr>
              <a:t>: URL: http://</a:t>
            </a:r>
            <a:r>
              <a:rPr lang="en-US" sz="1000" dirty="0" err="1">
                <a:solidFill>
                  <a:schemeClr val="tx1"/>
                </a:solidFill>
                <a:latin typeface="Tahoma"/>
                <a:cs typeface="Tahoma"/>
              </a:rPr>
              <a:t>cyberneticzoo.com</a:t>
            </a:r>
            <a:r>
              <a:rPr lang="en-US" sz="1000" dirty="0">
                <a:solidFill>
                  <a:schemeClr val="tx1"/>
                </a:solidFill>
                <a:latin typeface="Tahoma"/>
                <a:cs typeface="Tahoma"/>
              </a:rPr>
              <a:t>/</a:t>
            </a:r>
            <a:r>
              <a:rPr lang="en-US" sz="1000" dirty="0" err="1">
                <a:solidFill>
                  <a:schemeClr val="tx1"/>
                </a:solidFill>
                <a:latin typeface="Tahoma"/>
                <a:cs typeface="Tahoma"/>
              </a:rPr>
              <a:t>wp</a:t>
            </a:r>
            <a:r>
              <a:rPr lang="en-US" sz="1000" dirty="0">
                <a:solidFill>
                  <a:schemeClr val="tx1"/>
                </a:solidFill>
                <a:latin typeface="Tahoma"/>
                <a:cs typeface="Tahoma"/>
              </a:rPr>
              <a:t>-content/uploads/2009/09/ElmerHiRes_p3-1024x813.jpg.</a:t>
            </a:r>
          </a:p>
        </p:txBody>
      </p:sp>
      <p:pic>
        <p:nvPicPr>
          <p:cNvPr id="4" name="Picture 3" descr="GCA_ill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4124135"/>
            <a:ext cx="3816424" cy="2733865"/>
          </a:xfrm>
          <a:prstGeom prst="rect">
            <a:avLst/>
          </a:prstGeom>
        </p:spPr>
      </p:pic>
      <p:sp>
        <p:nvSpPr>
          <p:cNvPr id="5" name="TextBox 4"/>
          <p:cNvSpPr txBox="1"/>
          <p:nvPr/>
        </p:nvSpPr>
        <p:spPr>
          <a:xfrm>
            <a:off x="3779912" y="3573016"/>
            <a:ext cx="5256584" cy="594009"/>
          </a:xfrm>
          <a:prstGeom prst="rect">
            <a:avLst/>
          </a:prstGeom>
          <a:noFill/>
        </p:spPr>
        <p:txBody>
          <a:bodyPr wrap="square" rtlCol="0">
            <a:spAutoFit/>
          </a:bodyPr>
          <a:lstStyle/>
          <a:p>
            <a:r>
              <a:rPr lang="en-US" sz="1200" dirty="0" smtClean="0">
                <a:solidFill>
                  <a:schemeClr val="tx1"/>
                </a:solidFill>
                <a:latin typeface="Tahoma"/>
              </a:rPr>
              <a:t>Below: Walter</a:t>
            </a:r>
            <a:r>
              <a:rPr lang="en-US" sz="1200" dirty="0">
                <a:solidFill>
                  <a:schemeClr val="tx1"/>
                </a:solidFill>
                <a:latin typeface="Tahoma"/>
              </a:rPr>
              <a:t>, William Grey: Cora, model for demonstrations on a table, 1951 (constructed by Bunny Warren for the Festival of Britain in London, Exhibition of Science, Science Museum, South Kensington, 1951).</a:t>
            </a:r>
          </a:p>
        </p:txBody>
      </p:sp>
      <p:sp>
        <p:nvSpPr>
          <p:cNvPr id="7" name="TextBox 6"/>
          <p:cNvSpPr txBox="1"/>
          <p:nvPr/>
        </p:nvSpPr>
        <p:spPr>
          <a:xfrm>
            <a:off x="7740352" y="4077072"/>
            <a:ext cx="1152128" cy="925894"/>
          </a:xfrm>
          <a:prstGeom prst="rect">
            <a:avLst/>
          </a:prstGeom>
          <a:noFill/>
        </p:spPr>
        <p:txBody>
          <a:bodyPr wrap="square" rtlCol="0">
            <a:spAutoFit/>
          </a:bodyPr>
          <a:lstStyle/>
          <a:p>
            <a:r>
              <a:rPr lang="en-US" sz="1000" dirty="0" smtClean="0">
                <a:solidFill>
                  <a:schemeClr val="tx1"/>
                </a:solidFill>
                <a:latin typeface="Tahoma"/>
              </a:rPr>
              <a:t>Image source: URL: http</a:t>
            </a:r>
            <a:r>
              <a:rPr lang="en-US" sz="1000" dirty="0">
                <a:solidFill>
                  <a:schemeClr val="tx1"/>
                </a:solidFill>
                <a:latin typeface="Tahoma"/>
              </a:rPr>
              <a:t>://</a:t>
            </a:r>
            <a:r>
              <a:rPr lang="en-US" sz="1000" dirty="0" err="1">
                <a:solidFill>
                  <a:schemeClr val="tx1"/>
                </a:solidFill>
                <a:latin typeface="Tahoma"/>
              </a:rPr>
              <a:t>cyberneticzoo.com</a:t>
            </a:r>
            <a:r>
              <a:rPr lang="en-US" sz="1000" dirty="0">
                <a:solidFill>
                  <a:schemeClr val="tx1"/>
                </a:solidFill>
                <a:latin typeface="Tahoma"/>
              </a:rPr>
              <a:t>/</a:t>
            </a:r>
            <a:r>
              <a:rPr lang="en-US" sz="1000" dirty="0" err="1">
                <a:solidFill>
                  <a:schemeClr val="tx1"/>
                </a:solidFill>
                <a:latin typeface="Tahoma"/>
              </a:rPr>
              <a:t>wp</a:t>
            </a:r>
            <a:r>
              <a:rPr lang="en-US" sz="1000" dirty="0">
                <a:solidFill>
                  <a:schemeClr val="tx1"/>
                </a:solidFill>
                <a:latin typeface="Tahoma"/>
              </a:rPr>
              <a:t>-content/uploads/WGW-NewYork-p1.JPG</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1027"/>
          <p:cNvSpPr txBox="1">
            <a:spLocks noChangeArrowheads="1"/>
          </p:cNvSpPr>
          <p:nvPr/>
        </p:nvSpPr>
        <p:spPr bwMode="auto">
          <a:xfrm>
            <a:off x="228600" y="304800"/>
            <a:ext cx="8686800" cy="257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e-DE" sz="1200">
                <a:latin typeface="Tahoma" charset="0"/>
              </a:rPr>
              <a:t>Literatur</a:t>
            </a:r>
            <a:endParaRPr lang="en-GB" sz="1200">
              <a:latin typeface="Tahoma" charset="0"/>
            </a:endParaRPr>
          </a:p>
        </p:txBody>
      </p:sp>
      <p:sp>
        <p:nvSpPr>
          <p:cNvPr id="45060" name="Text Box 1028"/>
          <p:cNvSpPr txBox="1">
            <a:spLocks noChangeArrowheads="1"/>
          </p:cNvSpPr>
          <p:nvPr/>
        </p:nvSpPr>
        <p:spPr bwMode="auto">
          <a:xfrm>
            <a:off x="228600" y="304800"/>
            <a:ext cx="6477000" cy="6150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e-DE" sz="1200" dirty="0" err="1" smtClean="0">
                <a:solidFill>
                  <a:schemeClr val="tx1"/>
                </a:solidFill>
                <a:latin typeface="Bitstream Vera Sans" charset="0"/>
              </a:rPr>
              <a:t>Bibliography</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with</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informations</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about</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the</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abbreviations</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used</a:t>
            </a:r>
            <a:r>
              <a:rPr lang="de-DE" sz="1200" dirty="0" smtClean="0">
                <a:solidFill>
                  <a:schemeClr val="tx1"/>
                </a:solidFill>
                <a:latin typeface="Bitstream Vera Sans" charset="0"/>
              </a:rPr>
              <a:t> in </a:t>
            </a:r>
            <a:r>
              <a:rPr lang="de-DE" sz="1200" dirty="0" err="1" smtClean="0">
                <a:solidFill>
                  <a:schemeClr val="tx1"/>
                </a:solidFill>
                <a:latin typeface="Bitstream Vera Sans" charset="0"/>
              </a:rPr>
              <a:t>the</a:t>
            </a:r>
            <a:r>
              <a:rPr lang="de-DE" sz="1200" dirty="0" smtClean="0">
                <a:solidFill>
                  <a:schemeClr val="tx1"/>
                </a:solidFill>
                <a:latin typeface="Bitstream Vera Sans" charset="0"/>
              </a:rPr>
              <a:t> </a:t>
            </a:r>
            <a:r>
              <a:rPr lang="de-DE" sz="1200" dirty="0" err="1" smtClean="0">
                <a:solidFill>
                  <a:schemeClr val="tx1"/>
                </a:solidFill>
                <a:latin typeface="Bitstream Vera Sans" charset="0"/>
              </a:rPr>
              <a:t>captions</a:t>
            </a:r>
            <a:r>
              <a:rPr lang="de-DE" sz="1200" dirty="0" smtClean="0">
                <a:solidFill>
                  <a:schemeClr val="tx1"/>
                </a:solidFill>
                <a:latin typeface="Bitstream Vera Sans" charset="0"/>
              </a:rPr>
              <a:t>:</a:t>
            </a:r>
          </a:p>
          <a:p>
            <a:pPr>
              <a:spcBef>
                <a:spcPct val="50000"/>
              </a:spcBef>
            </a:pPr>
            <a:r>
              <a:rPr lang="en-GB" sz="1000" dirty="0" err="1" smtClean="0">
                <a:solidFill>
                  <a:schemeClr val="tx1"/>
                </a:solidFill>
                <a:latin typeface="Tahoma" charset="0"/>
              </a:rPr>
              <a:t>Dreher</a:t>
            </a:r>
            <a:r>
              <a:rPr lang="en-GB" sz="1000" dirty="0" smtClean="0">
                <a:solidFill>
                  <a:schemeClr val="tx1"/>
                </a:solidFill>
                <a:latin typeface="Tahoma" charset="0"/>
              </a:rPr>
              <a:t>, Thomas</a:t>
            </a:r>
            <a:r>
              <a:rPr lang="en-GB" sz="1000" smtClean="0">
                <a:solidFill>
                  <a:schemeClr val="tx1"/>
                </a:solidFill>
                <a:latin typeface="Tahoma" charset="0"/>
              </a:rPr>
              <a:t>: History </a:t>
            </a:r>
            <a:r>
              <a:rPr lang="en-GB" sz="1000" dirty="0" smtClean="0">
                <a:solidFill>
                  <a:schemeClr val="tx1"/>
                </a:solidFill>
                <a:latin typeface="Tahoma" charset="0"/>
              </a:rPr>
              <a:t>of Computer Art. Chapter Bibliography. In: URL</a:t>
            </a:r>
            <a:r>
              <a:rPr lang="en-GB" sz="1000" dirty="0">
                <a:solidFill>
                  <a:schemeClr val="tx1"/>
                </a:solidFill>
                <a:latin typeface="Tahoma" charset="0"/>
              </a:rPr>
              <a:t>: http://</a:t>
            </a:r>
            <a:r>
              <a:rPr lang="en-GB" sz="1000" dirty="0" err="1">
                <a:solidFill>
                  <a:schemeClr val="tx1"/>
                </a:solidFill>
                <a:latin typeface="Tahoma" charset="0"/>
              </a:rPr>
              <a:t>iasl.uni-muenchen.de</a:t>
            </a:r>
            <a:r>
              <a:rPr lang="en-GB" sz="1000" dirty="0">
                <a:solidFill>
                  <a:schemeClr val="tx1"/>
                </a:solidFill>
                <a:latin typeface="Tahoma" charset="0"/>
              </a:rPr>
              <a:t>/links/GCA-</a:t>
            </a:r>
            <a:r>
              <a:rPr lang="en-GB" sz="1000" dirty="0" err="1">
                <a:solidFill>
                  <a:schemeClr val="tx1"/>
                </a:solidFill>
                <a:latin typeface="Tahoma" charset="0"/>
              </a:rPr>
              <a:t>IXe.html</a:t>
            </a:r>
            <a:endParaRPr lang="en-GB" sz="1000" dirty="0">
              <a:solidFill>
                <a:schemeClr val="tx1"/>
              </a:solidFill>
              <a:latin typeface="Tahoma" charset="0"/>
            </a:endParaRPr>
          </a:p>
        </p:txBody>
      </p:sp>
      <p:sp>
        <p:nvSpPr>
          <p:cNvPr id="45061" name="Text Box 1029"/>
          <p:cNvSpPr txBox="1">
            <a:spLocks noChangeArrowheads="1"/>
          </p:cNvSpPr>
          <p:nvPr/>
        </p:nvSpPr>
        <p:spPr bwMode="auto">
          <a:xfrm>
            <a:off x="8305800" y="6324600"/>
            <a:ext cx="457200" cy="2898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de-DE" sz="1400" dirty="0">
                <a:solidFill>
                  <a:schemeClr val="tx1"/>
                </a:solidFill>
              </a:rPr>
              <a:t> </a:t>
            </a:r>
            <a:r>
              <a:rPr lang="de-DE" sz="1400" dirty="0" smtClean="0">
                <a:solidFill>
                  <a:schemeClr val="tx1"/>
                </a:solidFill>
              </a:rPr>
              <a:t> 8</a:t>
            </a:r>
            <a:endParaRPr lang="en-GB" sz="1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Lucida Sans Unicode"/>
      </a:majorFont>
      <a:minorFont>
        <a:latin typeface="Times New Roman"/>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Lucida Sans Unicode"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7843</TotalTime>
  <Words>711</Words>
  <Application>Microsoft Macintosh PowerPoint</Application>
  <PresentationFormat>On-screen Show (4:3)</PresentationFormat>
  <Paragraphs>54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History of Computer Art</vt:lpstr>
      <vt:lpstr>Ballistics WWII</vt:lpstr>
      <vt:lpstr>The Founders of Cybernetics</vt:lpstr>
      <vt:lpstr>Information</vt:lpstr>
      <vt:lpstr>Feedback</vt:lpstr>
      <vt:lpstr>Cybernetic Model: Homeostat</vt:lpstr>
      <vt:lpstr>Cybernetic Models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Partizipation mit Kamera Von der Videokamera zum Kamera-Handy</dc:title>
  <cp:lastModifiedBy>Thomas</cp:lastModifiedBy>
  <cp:revision>226</cp:revision>
  <dcterms:modified xsi:type="dcterms:W3CDTF">2014-04-19T20:32:42Z</dcterms:modified>
</cp:coreProperties>
</file>