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57" r:id="rId5"/>
    <p:sldId id="275" r:id="rId6"/>
    <p:sldId id="276" r:id="rId7"/>
    <p:sldId id="277" r:id="rId8"/>
    <p:sldId id="260" r:id="rId9"/>
    <p:sldId id="261" r:id="rId10"/>
    <p:sldId id="278" r:id="rId11"/>
    <p:sldId id="279" r:id="rId12"/>
    <p:sldId id="280" r:id="rId13"/>
    <p:sldId id="274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1pPr>
    <a:lvl2pPr marL="4572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2pPr>
    <a:lvl3pPr marL="9144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3pPr>
    <a:lvl4pPr marL="13716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4pPr>
    <a:lvl5pPr marL="18288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144" d="100"/>
          <a:sy n="144" d="100"/>
        </p:scale>
        <p:origin x="-1424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DB4079-58C7-3E4E-8546-B35AD5068A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0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4DF1352-EEC7-C041-B8E7-F2EF95F5CD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17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30C221-263E-C248-9130-9411936DC62F}" type="slidenum">
              <a:rPr lang="en-GB"/>
              <a:pPr/>
              <a:t>1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8A25A-A44A-F340-B769-1A471CC64426}" type="slidenum">
              <a:rPr lang="en-GB"/>
              <a:pPr/>
              <a:t>10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8A25A-A44A-F340-B769-1A471CC64426}" type="slidenum">
              <a:rPr lang="en-GB"/>
              <a:pPr/>
              <a:t>11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8A25A-A44A-F340-B769-1A471CC64426}" type="slidenum">
              <a:rPr lang="en-GB"/>
              <a:pPr/>
              <a:t>12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3EB5C4-6BFA-DA4C-8F2C-022D4F7AACB6}" type="slidenum">
              <a:rPr lang="en-GB"/>
              <a:pPr/>
              <a:t>13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2FE6E6-01DF-B54C-B7AE-AF17139A9C90}" type="slidenum">
              <a:rPr lang="en-GB"/>
              <a:pPr/>
              <a:t>2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4279E2-532F-BA43-9CD6-E1FF1AD740AC}" type="slidenum">
              <a:rPr lang="en-GB"/>
              <a:pPr/>
              <a:t>3</a:t>
            </a:fld>
            <a:endParaRPr lang="en-GB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4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5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6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7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91DEF3-5C72-D849-B37F-B250D2550F91}" type="slidenum">
              <a:rPr lang="en-GB"/>
              <a:pPr/>
              <a:t>8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8A25A-A44A-F340-B769-1A471CC64426}" type="slidenum">
              <a:rPr lang="en-GB"/>
              <a:pPr/>
              <a:t>9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17F9F5-7165-6941-BA7D-B94418CCCF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07BAED-556E-8647-82E2-214F7ED52A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0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75151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75151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857516-AE59-744F-9E0B-79FB99E73B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8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19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914F83EE-5C53-1D4A-A590-B4CBD83BF9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269E0F-53AE-BE41-AD09-DE29D38093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B700D3-B1EA-7F4E-BC6D-2A3D87DD1E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0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3CF0DA-7316-E849-9270-04F9D6D5EB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1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F404DE-3ED5-3F4D-85A5-D9F05E130B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3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911054-BB46-5142-A594-01400BD65D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0978F3-DD73-D144-A3BE-45B939D300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6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8DC29D-2332-A943-A22D-355327D82C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BB88BC-DDCC-AC49-868D-2CE52F3BFE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2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F50F462E-87D8-6D46-9A86-87E59763344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2pPr>
      <a:lvl3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3pPr>
      <a:lvl4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4pPr>
      <a:lvl5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6pPr>
      <a:lvl7pPr marL="9144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7pPr>
      <a:lvl8pPr marL="13716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8pPr>
      <a:lvl9pPr marL="18288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9pPr>
    </p:titleStyle>
    <p:bodyStyle>
      <a:lvl1pPr marL="339725" indent="-339725" algn="l" defTabSz="449263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fontAlgn="base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6pPr>
      <a:lvl7pPr marL="29718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7pPr>
      <a:lvl8pPr marL="3429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8pPr>
      <a:lvl9pPr marL="3886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ADEA02B-971E-5D45-A320-5F96BC9EF7F6}" type="slidenum">
              <a:rPr lang="en-GB"/>
              <a:pPr/>
              <a:t>1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846946"/>
            <a:ext cx="7704856" cy="771623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Bitstream Vera Sans" charset="0"/>
              </a:rPr>
              <a:t>History of Computer Art</a:t>
            </a:r>
            <a:endParaRPr lang="en-GB" sz="2400" dirty="0">
              <a:latin typeface="Bitstream Vera Sans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03648" y="2276872"/>
            <a:ext cx="6400800" cy="29132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b="1" dirty="0" smtClean="0">
                <a:latin typeface="Tahoma" charset="0"/>
              </a:rPr>
              <a:t>Part III: Information Aesthetics</a:t>
            </a: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Seminar, 28</a:t>
            </a:r>
            <a:r>
              <a:rPr lang="en-GB" sz="2000" baseline="30000" dirty="0" smtClean="0">
                <a:latin typeface="Tahoma" charset="0"/>
              </a:rPr>
              <a:t>nd</a:t>
            </a:r>
            <a:r>
              <a:rPr lang="en-GB" sz="2000" dirty="0" smtClean="0">
                <a:latin typeface="Tahoma" charset="0"/>
              </a:rPr>
              <a:t> April 2014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Danube University </a:t>
            </a:r>
            <a:r>
              <a:rPr lang="en-GB" sz="2000" dirty="0" err="1" smtClean="0">
                <a:latin typeface="Tahoma" charset="0"/>
              </a:rPr>
              <a:t>Krems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Department for Arts and Image Science</a:t>
            </a: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err="1" smtClean="0">
                <a:latin typeface="Tahoma" charset="0"/>
              </a:rPr>
              <a:t>MediaArtHistories</a:t>
            </a:r>
            <a:r>
              <a:rPr lang="en-GB" sz="2000" dirty="0" smtClean="0">
                <a:latin typeface="Tahoma" charset="0"/>
              </a:rPr>
              <a:t>: Masters of Art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de-DE" sz="2000" dirty="0">
              <a:latin typeface="Tahoma" charset="0"/>
            </a:endParaRPr>
          </a:p>
          <a:p>
            <a:pPr marL="0" indent="0" algn="r"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de-DE" sz="2000" dirty="0">
                <a:latin typeface="Tahoma" charset="0"/>
              </a:rPr>
              <a:t>Thomas Dreher</a:t>
            </a:r>
            <a:endParaRPr lang="de-DE" sz="2000" i="1" dirty="0">
              <a:latin typeface="Tahoma" charset="0"/>
            </a:endParaRPr>
          </a:p>
          <a:p>
            <a:pPr marL="0" indent="0" algn="r"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de-DE" sz="1200" smtClean="0">
                <a:latin typeface="Tahoma" charset="0"/>
              </a:rPr>
              <a:t>URL: http</a:t>
            </a:r>
            <a:r>
              <a:rPr lang="de-DE" sz="1200" dirty="0">
                <a:latin typeface="Tahoma" charset="0"/>
              </a:rPr>
              <a:t>://</a:t>
            </a:r>
            <a:r>
              <a:rPr lang="de-DE" sz="1200" dirty="0" err="1">
                <a:latin typeface="Tahoma" charset="0"/>
              </a:rPr>
              <a:t>dreher.netzliteratur.net</a:t>
            </a:r>
            <a:endParaRPr lang="en-GB" sz="1200" dirty="0">
              <a:latin typeface="Tahom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772816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</a:rPr>
              <a:t>URL: http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://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iasl.uni-muenchen.de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/links/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GCA_Indexe.html</a:t>
            </a:r>
            <a:endParaRPr lang="en-US" sz="1200" dirty="0">
              <a:solidFill>
                <a:schemeClr val="tx1"/>
              </a:solidFill>
              <a:latin typeface="Tahom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692696"/>
            <a:ext cx="4077452" cy="512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E1B1E7-2966-5F44-AF58-4DEC7E460CB0}" type="slidenum">
              <a:rPr lang="en-GB"/>
              <a:pPr/>
              <a:t>10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062664" cy="463846"/>
          </a:xfrm>
          <a:solidFill>
            <a:schemeClr val="bg1">
              <a:lumMod val="75000"/>
            </a:schemeClr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Computer Graphics: Random Polygon Moves</a:t>
            </a:r>
            <a:endParaRPr lang="en-GB" sz="2400" dirty="0">
              <a:latin typeface="Bitstream Vera Sans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3568" y="5877272"/>
            <a:ext cx="424847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err="1">
                <a:latin typeface="Tahoma" charset="0"/>
              </a:rPr>
              <a:t>Nake</a:t>
            </a:r>
            <a:r>
              <a:rPr lang="en-GB" sz="1200" dirty="0">
                <a:latin typeface="Tahoma" charset="0"/>
              </a:rPr>
              <a:t>, </a:t>
            </a:r>
            <a:r>
              <a:rPr lang="en-GB" sz="1200" dirty="0" err="1">
                <a:latin typeface="Tahoma" charset="0"/>
              </a:rPr>
              <a:t>Frieder</a:t>
            </a:r>
            <a:r>
              <a:rPr lang="en-GB" sz="1200" dirty="0">
                <a:latin typeface="Tahoma" charset="0"/>
              </a:rPr>
              <a:t>: Random Polygon Move, 1963, plotter drawing, 10 x 10 cm (</a:t>
            </a:r>
            <a:r>
              <a:rPr lang="en-GB" sz="1200" dirty="0" err="1">
                <a:latin typeface="Tahoma" charset="0"/>
              </a:rPr>
              <a:t>Nake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Ästhetik</a:t>
            </a:r>
            <a:r>
              <a:rPr lang="en-GB" sz="1200" dirty="0">
                <a:latin typeface="Tahoma" charset="0"/>
              </a:rPr>
              <a:t> 1974, p.19, ill.5.2-7)/1964, plotter drawing, 15,5 x 11,5 cm (</a:t>
            </a:r>
            <a:r>
              <a:rPr lang="en-GB" sz="1200" dirty="0" err="1">
                <a:latin typeface="Tahoma" charset="0"/>
              </a:rPr>
              <a:t>Herzogenrath</a:t>
            </a:r>
            <a:r>
              <a:rPr lang="en-GB" sz="1200" dirty="0">
                <a:latin typeface="Tahoma" charset="0"/>
              </a:rPr>
              <a:t>/</a:t>
            </a:r>
            <a:r>
              <a:rPr lang="en-GB" sz="1200" dirty="0" err="1">
                <a:latin typeface="Tahoma" charset="0"/>
              </a:rPr>
              <a:t>Nierhoff-Wielk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Machina</a:t>
            </a:r>
            <a:r>
              <a:rPr lang="en-GB" sz="1200" dirty="0">
                <a:latin typeface="Tahoma" charset="0"/>
              </a:rPr>
              <a:t> 2007, p.424, nr.259).</a:t>
            </a:r>
            <a:endParaRPr lang="en-GB" sz="900" dirty="0">
              <a:latin typeface="Tahom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0688"/>
            <a:ext cx="3168352" cy="536522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76056" y="6021288"/>
            <a:ext cx="3672408" cy="7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 sz="1200" dirty="0" smtClean="0">
                <a:latin typeface="Tahoma" charset="0"/>
              </a:rPr>
              <a:t>Noll, Michael A.: 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Gaussian Quadratic, 1962/63, photo print. </a:t>
            </a:r>
          </a:p>
          <a:p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Image Source: URL: http://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noll.uscannenberg.org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CompArtExamplesfiles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/IMAGE004.</a:t>
            </a:r>
            <a:r>
              <a:rPr lang="en-US" sz="1000" dirty="0" smtClean="0">
                <a:solidFill>
                  <a:schemeClr val="tx1"/>
                </a:solidFill>
                <a:latin typeface="Tahoma"/>
                <a:cs typeface="Tahoma"/>
              </a:rPr>
              <a:t>jpg</a:t>
            </a:r>
            <a:r>
              <a:rPr lang="en-GB" sz="1000" dirty="0" smtClean="0">
                <a:latin typeface="Tahoma" charset="0"/>
              </a:rPr>
              <a:t>.</a:t>
            </a:r>
            <a:endParaRPr lang="en-GB" sz="10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86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620688"/>
            <a:ext cx="4077452" cy="403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E1B1E7-2966-5F44-AF58-4DEC7E460CB0}" type="slidenum">
              <a:rPr lang="en-GB"/>
              <a:pPr/>
              <a:t>11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22704" cy="463846"/>
          </a:xfrm>
          <a:solidFill>
            <a:schemeClr val="bg1">
              <a:lumMod val="75000"/>
            </a:schemeClr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 smtClean="0">
                <a:latin typeface="Bitstream Vera Sans" charset="0"/>
              </a:rPr>
              <a:t>Frieder</a:t>
            </a:r>
            <a:r>
              <a:rPr lang="en-GB" sz="2400" dirty="0" smtClean="0">
                <a:latin typeface="Bitstream Vera Sans" charset="0"/>
              </a:rPr>
              <a:t> </a:t>
            </a:r>
            <a:r>
              <a:rPr lang="en-GB" sz="2400" dirty="0" err="1" smtClean="0">
                <a:latin typeface="Bitstream Vera Sans" charset="0"/>
              </a:rPr>
              <a:t>Nake</a:t>
            </a:r>
            <a:r>
              <a:rPr lang="en-GB" sz="2400" dirty="0" smtClean="0">
                <a:latin typeface="Bitstream Vera Sans" charset="0"/>
              </a:rPr>
              <a:t>: Walk-Through-Raster, 1966</a:t>
            </a:r>
            <a:endParaRPr lang="en-GB" sz="2400" dirty="0">
              <a:latin typeface="Bitstream Vera Sans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1520" y="4797152"/>
            <a:ext cx="424847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Left: Walk</a:t>
            </a:r>
            <a:r>
              <a:rPr lang="en-GB" sz="1200" dirty="0">
                <a:latin typeface="Tahoma" charset="0"/>
              </a:rPr>
              <a:t>-Through-Raster, series 2.1, four realisations, 1966, plotter drawings (</a:t>
            </a:r>
            <a:r>
              <a:rPr lang="en-GB" sz="1200" dirty="0" err="1">
                <a:latin typeface="Tahoma" charset="0"/>
              </a:rPr>
              <a:t>Nake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Ästhetik</a:t>
            </a:r>
            <a:r>
              <a:rPr lang="en-GB" sz="1200" dirty="0">
                <a:latin typeface="Tahoma" charset="0"/>
              </a:rPr>
              <a:t> 1974, p.236, ill. 5.5-5).</a:t>
            </a:r>
            <a:endParaRPr lang="en-GB" sz="9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3734481" cy="2698162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380312" y="3356992"/>
            <a:ext cx="144016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Right, top: Walk</a:t>
            </a:r>
            <a:r>
              <a:rPr lang="en-GB" sz="1200" dirty="0">
                <a:latin typeface="Tahoma" charset="0"/>
              </a:rPr>
              <a:t>-Through-</a:t>
            </a:r>
            <a:r>
              <a:rPr lang="en-GB" sz="1200" dirty="0" err="1">
                <a:latin typeface="Tahoma" charset="0"/>
              </a:rPr>
              <a:t>Rasters</a:t>
            </a:r>
            <a:r>
              <a:rPr lang="en-GB" sz="1200" dirty="0">
                <a:latin typeface="Tahoma" charset="0"/>
              </a:rPr>
              <a:t>, 1966, six modes (</a:t>
            </a:r>
            <a:r>
              <a:rPr lang="en-GB" sz="1200" dirty="0" err="1">
                <a:latin typeface="Tahoma" charset="0"/>
              </a:rPr>
              <a:t>Nake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Ästhetik</a:t>
            </a:r>
            <a:r>
              <a:rPr lang="en-GB" sz="1200" dirty="0">
                <a:latin typeface="Tahoma" charset="0"/>
              </a:rPr>
              <a:t> 1974, p.229, ill. 5.5-1).</a:t>
            </a:r>
            <a:endParaRPr lang="en-GB" sz="900" dirty="0">
              <a:latin typeface="Tahoma" charset="0"/>
            </a:endParaRPr>
          </a:p>
        </p:txBody>
      </p:sp>
      <p:pic>
        <p:nvPicPr>
          <p:cNvPr id="3" name="Picture 2" descr="GCA_ill5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0966"/>
            <a:ext cx="2304256" cy="3537034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95736" y="5877272"/>
            <a:ext cx="273630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Right, bottom: Walk</a:t>
            </a:r>
            <a:r>
              <a:rPr lang="en-GB" sz="1200" dirty="0">
                <a:latin typeface="Tahoma" charset="0"/>
              </a:rPr>
              <a:t>-Through-Raster, 1966, diagram of the tree structure (</a:t>
            </a:r>
            <a:r>
              <a:rPr lang="en-GB" sz="1200" dirty="0" err="1">
                <a:latin typeface="Tahoma" charset="0"/>
              </a:rPr>
              <a:t>Nake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Ästhetik</a:t>
            </a:r>
            <a:r>
              <a:rPr lang="en-GB" sz="1200" dirty="0">
                <a:latin typeface="Tahoma" charset="0"/>
              </a:rPr>
              <a:t> 1974, p.235, ill. 5.5-4)</a:t>
            </a:r>
            <a:r>
              <a:rPr lang="en-GB" sz="1200" dirty="0" smtClean="0">
                <a:latin typeface="Tahoma" charset="0"/>
              </a:rPr>
              <a:t>.</a:t>
            </a:r>
            <a:endParaRPr lang="en-GB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86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692697"/>
            <a:ext cx="356054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E1B1E7-2966-5F44-AF58-4DEC7E460CB0}" type="slidenum">
              <a:rPr lang="en-GB"/>
              <a:pPr/>
              <a:t>12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78688" cy="463846"/>
          </a:xfrm>
          <a:solidFill>
            <a:schemeClr val="bg1">
              <a:lumMod val="75000"/>
            </a:schemeClr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 smtClean="0">
                <a:latin typeface="Bitstream Vera Sans" charset="0"/>
              </a:rPr>
              <a:t>Frieder</a:t>
            </a:r>
            <a:r>
              <a:rPr lang="en-GB" sz="2400" dirty="0" smtClean="0">
                <a:latin typeface="Bitstream Vera Sans" charset="0"/>
              </a:rPr>
              <a:t> </a:t>
            </a:r>
            <a:r>
              <a:rPr lang="en-GB" sz="2400" dirty="0" err="1" smtClean="0">
                <a:latin typeface="Bitstream Vera Sans" charset="0"/>
              </a:rPr>
              <a:t>Nake</a:t>
            </a:r>
            <a:r>
              <a:rPr lang="en-GB" sz="2400" dirty="0" smtClean="0">
                <a:latin typeface="Bitstream Vera Sans" charset="0"/>
              </a:rPr>
              <a:t>: </a:t>
            </a:r>
            <a:r>
              <a:rPr lang="en-GB" sz="2400" dirty="0" smtClean="0">
                <a:latin typeface="Bitstream Vera Sans" charset="0"/>
              </a:rPr>
              <a:t>Computer Graphics</a:t>
            </a:r>
            <a:endParaRPr lang="en-GB" sz="2400" dirty="0">
              <a:latin typeface="Bitstream Vera Sans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536" y="4509120"/>
            <a:ext cx="367240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Walk-Through-Raster, series 7.1, 1966, plotter drawing in four colours (</a:t>
            </a:r>
            <a:r>
              <a:rPr lang="en-GB" sz="1200" dirty="0" err="1">
                <a:latin typeface="Tahoma" charset="0"/>
              </a:rPr>
              <a:t>Nake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Ästhetik</a:t>
            </a:r>
            <a:r>
              <a:rPr lang="en-GB" sz="1200" dirty="0">
                <a:latin typeface="Tahoma" charset="0"/>
              </a:rPr>
              <a:t> 1974, p.237, ill. 5.5-6).</a:t>
            </a:r>
            <a:endParaRPr lang="en-GB" sz="9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34" y="1988840"/>
            <a:ext cx="4656996" cy="2270285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067944" y="4509120"/>
            <a:ext cx="475252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Generative Aesthetics I, 1969. Left: Experiment 6.22, coloured leaflets on hardboard. Right: print of a result of the programmed computing process, Experiment 4.5a (</a:t>
            </a:r>
            <a:r>
              <a:rPr lang="en-GB" sz="1200" dirty="0" err="1">
                <a:latin typeface="Tahoma" charset="0"/>
              </a:rPr>
              <a:t>Nake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Vergnügen</a:t>
            </a:r>
            <a:r>
              <a:rPr lang="en-GB" sz="1200" dirty="0">
                <a:latin typeface="Tahoma" charset="0"/>
              </a:rPr>
              <a:t> 2004, </a:t>
            </a:r>
            <a:r>
              <a:rPr lang="en-GB" sz="1200" dirty="0" err="1">
                <a:latin typeface="Tahoma" charset="0"/>
              </a:rPr>
              <a:t>unpaginated</a:t>
            </a:r>
            <a:r>
              <a:rPr lang="en-GB" sz="1200" dirty="0">
                <a:latin typeface="Tahoma" charset="0"/>
              </a:rPr>
              <a:t>).</a:t>
            </a:r>
            <a:endParaRPr lang="en-GB" sz="9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86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1027"/>
          <p:cNvSpPr txBox="1">
            <a:spLocks noChangeArrowheads="1"/>
          </p:cNvSpPr>
          <p:nvPr/>
        </p:nvSpPr>
        <p:spPr bwMode="auto">
          <a:xfrm>
            <a:off x="228600" y="304800"/>
            <a:ext cx="8686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latin typeface="Tahoma" charset="0"/>
              </a:rPr>
              <a:t>Literatur</a:t>
            </a:r>
            <a:endParaRPr lang="en-GB" sz="1200" dirty="0">
              <a:latin typeface="Tahoma" charset="0"/>
            </a:endParaRPr>
          </a:p>
        </p:txBody>
      </p:sp>
      <p:sp>
        <p:nvSpPr>
          <p:cNvPr id="45061" name="Text Box 1029"/>
          <p:cNvSpPr txBox="1">
            <a:spLocks noChangeArrowheads="1"/>
          </p:cNvSpPr>
          <p:nvPr/>
        </p:nvSpPr>
        <p:spPr bwMode="auto">
          <a:xfrm>
            <a:off x="8305800" y="6324600"/>
            <a:ext cx="457200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8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28600" y="304800"/>
            <a:ext cx="6477000" cy="615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Bibliography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with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informations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about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the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abbreviations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used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in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the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captions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GB" sz="1000" dirty="0" err="1" smtClean="0">
                <a:solidFill>
                  <a:schemeClr val="tx1"/>
                </a:solidFill>
                <a:latin typeface="Tahoma" charset="0"/>
              </a:rPr>
              <a:t>Dreher</a:t>
            </a:r>
            <a:r>
              <a:rPr lang="en-GB" sz="1000" dirty="0" smtClean="0">
                <a:solidFill>
                  <a:schemeClr val="tx1"/>
                </a:solidFill>
                <a:latin typeface="Tahoma" charset="0"/>
              </a:rPr>
              <a:t>, Thomas: History of Computer Art. Chap. Bibliography. In: URL</a:t>
            </a:r>
            <a:r>
              <a:rPr lang="en-GB" sz="1000" dirty="0">
                <a:solidFill>
                  <a:schemeClr val="tx1"/>
                </a:solidFill>
                <a:latin typeface="Tahoma" charset="0"/>
              </a:rPr>
              <a:t>: http://</a:t>
            </a:r>
            <a:r>
              <a:rPr lang="en-GB" sz="1000" dirty="0" err="1">
                <a:solidFill>
                  <a:schemeClr val="tx1"/>
                </a:solidFill>
                <a:latin typeface="Tahoma" charset="0"/>
              </a:rPr>
              <a:t>iasl.uni-muenchen.de</a:t>
            </a:r>
            <a:r>
              <a:rPr lang="en-GB" sz="1000" dirty="0">
                <a:solidFill>
                  <a:schemeClr val="tx1"/>
                </a:solidFill>
                <a:latin typeface="Tahoma" charset="0"/>
              </a:rPr>
              <a:t>/links/GCA-</a:t>
            </a:r>
            <a:r>
              <a:rPr lang="en-GB" sz="1000" dirty="0" err="1">
                <a:solidFill>
                  <a:schemeClr val="tx1"/>
                </a:solidFill>
                <a:latin typeface="Tahoma" charset="0"/>
              </a:rPr>
              <a:t>IXe.html</a:t>
            </a:r>
            <a:endParaRPr lang="en-GB" sz="1000" dirty="0">
              <a:solidFill>
                <a:schemeClr val="tx1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19C5482-A371-7849-AB24-DBBA5B49303B}" type="slidenum">
              <a:rPr lang="en-GB"/>
              <a:pPr/>
              <a:t>2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7388" y="427247"/>
            <a:ext cx="7845052" cy="586957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latin typeface="Bitstream Vera Sans" charset="0"/>
              </a:rPr>
              <a:t>Word Processing</a:t>
            </a:r>
            <a:endParaRPr lang="en-GB" sz="3200" dirty="0">
              <a:latin typeface="Bitstream Vera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124744"/>
            <a:ext cx="4279733" cy="3096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86" y="1124744"/>
            <a:ext cx="3411745" cy="5205914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1560" y="4293096"/>
            <a:ext cx="446449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Left: Link</a:t>
            </a:r>
            <a:r>
              <a:rPr lang="en-GB" sz="1200" dirty="0">
                <a:latin typeface="Tahoma" charset="0"/>
              </a:rPr>
              <a:t>, David: Ferranti Mark I Emulator with a reconstruction of Christopher Strachey´s "Love-letters" 1952 (Link: Angel 2006, p.16, fig.1).</a:t>
            </a:r>
            <a:endParaRPr lang="en-GB" sz="900" dirty="0">
              <a:latin typeface="Tahoma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763688" y="5877272"/>
            <a:ext cx="36724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Right: Lutz</a:t>
            </a:r>
            <a:r>
              <a:rPr lang="en-GB" sz="1200" dirty="0">
                <a:latin typeface="Tahoma" charset="0"/>
              </a:rPr>
              <a:t>, Theo: Stochastic Text, </a:t>
            </a:r>
            <a:r>
              <a:rPr lang="en-GB" sz="1200" dirty="0" err="1">
                <a:latin typeface="Tahoma" charset="0"/>
              </a:rPr>
              <a:t>Zuse</a:t>
            </a:r>
            <a:r>
              <a:rPr lang="en-GB" sz="1200" dirty="0">
                <a:latin typeface="Tahoma" charset="0"/>
              </a:rPr>
              <a:t> Z22, </a:t>
            </a:r>
            <a:r>
              <a:rPr lang="en-GB" sz="1200" dirty="0" err="1">
                <a:latin typeface="Tahoma" charset="0"/>
              </a:rPr>
              <a:t>teleprinter</a:t>
            </a:r>
            <a:r>
              <a:rPr lang="en-GB" sz="1200" dirty="0">
                <a:latin typeface="Tahoma" charset="0"/>
              </a:rPr>
              <a:t> output, 1959.</a:t>
            </a:r>
            <a:endParaRPr lang="en-GB" sz="900" dirty="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8"/>
            <a:ext cx="3335573" cy="4590104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620688"/>
            <a:ext cx="312899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458200" cy="586957"/>
          </a:xfrm>
          <a:solidFill>
            <a:srgbClr val="C0C0C0"/>
          </a:solidFill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latin typeface="Bitstream Vera Sans" charset="0"/>
              </a:rPr>
              <a:t>Computer-Generated Literature</a:t>
            </a:r>
            <a:endParaRPr lang="en-GB" sz="3200" dirty="0">
              <a:latin typeface="Bitstream Vera Sans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80727"/>
            <a:ext cx="1008112" cy="449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528" y="5445224"/>
            <a:ext cx="136815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err="1" smtClean="0">
                <a:latin typeface="Tahoma" charset="0"/>
              </a:rPr>
              <a:t>Gysin</a:t>
            </a:r>
            <a:r>
              <a:rPr lang="en-GB" sz="1200" dirty="0" smtClean="0">
                <a:latin typeface="Tahoma" charset="0"/>
              </a:rPr>
              <a:t>, </a:t>
            </a:r>
            <a:r>
              <a:rPr lang="en-GB" sz="1200" dirty="0" err="1" smtClean="0">
                <a:latin typeface="Tahoma" charset="0"/>
              </a:rPr>
              <a:t>Brion</a:t>
            </a:r>
            <a:r>
              <a:rPr lang="en-GB" sz="1200" dirty="0" smtClean="0">
                <a:latin typeface="Tahoma" charset="0"/>
              </a:rPr>
              <a:t>: I Am That I Am, 1960 (Per-mutation pro-gram by Ian Somerville).</a:t>
            </a:r>
            <a:endParaRPr lang="en-GB" sz="1200" dirty="0">
              <a:latin typeface="Tahoma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1720" y="5949280"/>
            <a:ext cx="3312368" cy="463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de-DE" sz="1200" dirty="0" err="1">
                <a:latin typeface="Tahoma" charset="0"/>
              </a:rPr>
              <a:t>Balestrini</a:t>
            </a:r>
            <a:r>
              <a:rPr lang="de-DE" sz="1200" dirty="0">
                <a:latin typeface="Tahoma" charset="0"/>
              </a:rPr>
              <a:t>, Nanni: Tape Mark I, Flow Chart, 1961 (Reichardt: </a:t>
            </a:r>
            <a:r>
              <a:rPr lang="de-DE" sz="1200" dirty="0" err="1">
                <a:latin typeface="Tahoma" charset="0"/>
              </a:rPr>
              <a:t>Serendipity</a:t>
            </a:r>
            <a:r>
              <a:rPr lang="de-DE" sz="1200" dirty="0">
                <a:latin typeface="Tahoma" charset="0"/>
              </a:rPr>
              <a:t> 1968, p.65).</a:t>
            </a:r>
            <a:endParaRPr lang="en-GB" sz="1200" dirty="0">
              <a:latin typeface="Tahoma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36096" y="5589240"/>
            <a:ext cx="345638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err="1">
                <a:latin typeface="Tahoma" charset="0"/>
              </a:rPr>
              <a:t>Stickel</a:t>
            </a:r>
            <a:r>
              <a:rPr lang="en-GB" sz="1200" dirty="0">
                <a:latin typeface="Tahoma" charset="0"/>
              </a:rPr>
              <a:t>, Gerhard: </a:t>
            </a:r>
            <a:r>
              <a:rPr lang="en-GB" sz="1200" dirty="0" err="1">
                <a:latin typeface="Tahoma" charset="0"/>
              </a:rPr>
              <a:t>Autopoem</a:t>
            </a:r>
            <a:r>
              <a:rPr lang="en-GB" sz="1200" dirty="0">
                <a:latin typeface="Tahoma" charset="0"/>
              </a:rPr>
              <a:t> No.1, 1965 (</a:t>
            </a:r>
            <a:r>
              <a:rPr lang="en-GB" sz="1200" dirty="0" err="1">
                <a:latin typeface="Tahoma" charset="0"/>
              </a:rPr>
              <a:t>Herzogenrath</a:t>
            </a:r>
            <a:r>
              <a:rPr lang="en-GB" sz="1200" dirty="0">
                <a:latin typeface="Tahoma" charset="0"/>
              </a:rPr>
              <a:t>/</a:t>
            </a:r>
            <a:r>
              <a:rPr lang="en-GB" sz="1200" dirty="0" err="1">
                <a:latin typeface="Tahoma" charset="0"/>
              </a:rPr>
              <a:t>Nierhoff-Wielk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Machina</a:t>
            </a:r>
            <a:r>
              <a:rPr lang="en-GB" sz="1200" dirty="0">
                <a:latin typeface="Tahoma" charset="0"/>
              </a:rPr>
              <a:t> 2007, p.159).</a:t>
            </a:r>
            <a:endParaRPr lang="en-GB" sz="900" dirty="0">
              <a:latin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525344"/>
            <a:ext cx="6480720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Tahoma"/>
              </a:rPr>
              <a:t>Source: URL: http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://</a:t>
            </a:r>
            <a:r>
              <a:rPr lang="en-US" sz="1000" dirty="0" err="1">
                <a:solidFill>
                  <a:schemeClr val="tx1"/>
                </a:solidFill>
                <a:latin typeface="Tahoma"/>
              </a:rPr>
              <a:t>glia.ca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Tahoma"/>
              </a:rPr>
              <a:t>conu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Tahoma"/>
              </a:rPr>
              <a:t>digitalPoetics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/prehistoric-blog/2008/07/16/1960-brion-gysin-i-am-that-i-am/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797571"/>
            <a:ext cx="8352928" cy="463846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 smtClean="0">
                <a:latin typeface="Bitstream Vera Sans" charset="0"/>
              </a:rPr>
              <a:t>Analog</a:t>
            </a:r>
            <a:r>
              <a:rPr lang="en-GB" sz="2400" dirty="0" smtClean="0">
                <a:latin typeface="Bitstream Vera Sans" charset="0"/>
              </a:rPr>
              <a:t> Graphics (I)</a:t>
            </a:r>
            <a:endParaRPr lang="en-GB" sz="1800" dirty="0">
              <a:latin typeface="Bitstream Vera Sans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8" y="5229200"/>
            <a:ext cx="3528392" cy="86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err="1">
                <a:latin typeface="Tahoma" charset="0"/>
              </a:rPr>
              <a:t>Laposky</a:t>
            </a:r>
            <a:r>
              <a:rPr lang="en-GB" sz="1200" dirty="0">
                <a:latin typeface="Tahoma" charset="0"/>
              </a:rPr>
              <a:t>, Benjamin Francis: </a:t>
            </a:r>
            <a:r>
              <a:rPr lang="en-GB" sz="1200" dirty="0" err="1">
                <a:latin typeface="Tahoma" charset="0"/>
              </a:rPr>
              <a:t>Oscillon</a:t>
            </a:r>
            <a:r>
              <a:rPr lang="en-GB" sz="1200" dirty="0">
                <a:latin typeface="Tahoma" charset="0"/>
              </a:rPr>
              <a:t> Number Four, 1950, photo of an </a:t>
            </a:r>
            <a:r>
              <a:rPr lang="en-GB" sz="1200" dirty="0" err="1">
                <a:latin typeface="Tahoma" charset="0"/>
              </a:rPr>
              <a:t>oscillograph´s</a:t>
            </a:r>
            <a:r>
              <a:rPr lang="en-GB" sz="1200" dirty="0">
                <a:latin typeface="Tahoma" charset="0"/>
              </a:rPr>
              <a:t> screen</a:t>
            </a:r>
            <a:r>
              <a:rPr lang="en-GB" sz="1200" dirty="0" smtClean="0">
                <a:latin typeface="Tahoma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000" dirty="0">
                <a:latin typeface="Tahoma" charset="0"/>
              </a:rPr>
              <a:t>Image source: URL: http://</a:t>
            </a:r>
            <a:r>
              <a:rPr lang="en-GB" sz="1000" dirty="0" err="1">
                <a:latin typeface="Tahoma" charset="0"/>
              </a:rPr>
              <a:t>translab.burundi.sk</a:t>
            </a:r>
            <a:r>
              <a:rPr lang="en-GB" sz="1000" dirty="0">
                <a:latin typeface="Tahoma" charset="0"/>
              </a:rPr>
              <a:t>/code/</a:t>
            </a:r>
            <a:r>
              <a:rPr lang="en-GB" sz="1000" dirty="0" err="1">
                <a:latin typeface="Tahoma" charset="0"/>
              </a:rPr>
              <a:t>vzx</a:t>
            </a:r>
            <a:r>
              <a:rPr lang="en-GB" sz="1000" dirty="0">
                <a:latin typeface="Tahoma" charset="0"/>
              </a:rPr>
              <a:t>/1952-6.BenLaposky.ElectronicAbstraction.4.jpg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624840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851920" y="5229200"/>
            <a:ext cx="4896544" cy="24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Image Source</a:t>
            </a:r>
            <a:r>
              <a:rPr lang="en-GB" sz="1000" dirty="0">
                <a:latin typeface="Tahoma" charset="0"/>
              </a:rPr>
              <a:t>: </a:t>
            </a:r>
            <a:r>
              <a:rPr lang="en-GB" sz="1000" dirty="0" smtClean="0">
                <a:latin typeface="Tahoma" charset="0"/>
              </a:rPr>
              <a:t>URL: http</a:t>
            </a:r>
            <a:r>
              <a:rPr lang="en-GB" sz="1000" dirty="0">
                <a:latin typeface="Tahoma" charset="0"/>
              </a:rPr>
              <a:t>://</a:t>
            </a:r>
            <a:r>
              <a:rPr lang="en-GB" sz="1000" dirty="0" err="1">
                <a:latin typeface="Tahoma" charset="0"/>
              </a:rPr>
              <a:t>www.zi.biologie.uni-muenchen.de</a:t>
            </a:r>
            <a:r>
              <a:rPr lang="en-GB" sz="1000" dirty="0">
                <a:latin typeface="Tahoma" charset="0"/>
              </a:rPr>
              <a:t>/~</a:t>
            </a:r>
            <a:r>
              <a:rPr lang="en-GB" sz="1000" dirty="0" err="1">
                <a:latin typeface="Tahoma" charset="0"/>
              </a:rPr>
              <a:t>franke</a:t>
            </a:r>
            <a:r>
              <a:rPr lang="en-GB" sz="1000" dirty="0">
                <a:latin typeface="Tahoma" charset="0"/>
              </a:rPr>
              <a:t>/Kunst1.htm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489044" cy="3895265"/>
          </a:xfrm>
          <a:prstGeom prst="rect">
            <a:avLst/>
          </a:prstGeom>
        </p:spPr>
      </p:pic>
      <p:pic>
        <p:nvPicPr>
          <p:cNvPr id="3" name="Picture 2" descr="Bildschirmfoto 2014-04-19 um 00.00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8"/>
            <a:ext cx="4824536" cy="3575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4869160"/>
            <a:ext cx="4824536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  <a:latin typeface="Tahoma"/>
              </a:rPr>
              <a:t>Franke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, Herbert W.: 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Oscillograms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, 1956, photos of an 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oscillograph´s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 screen.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5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640960" cy="463846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 smtClean="0">
                <a:latin typeface="Bitstream Vera Sans" charset="0"/>
              </a:rPr>
              <a:t>Analog</a:t>
            </a:r>
            <a:r>
              <a:rPr lang="en-GB" sz="2400" dirty="0" smtClean="0">
                <a:latin typeface="Bitstream Vera Sans" charset="0"/>
              </a:rPr>
              <a:t> Graphics (II)</a:t>
            </a:r>
            <a:endParaRPr lang="en-GB" sz="1800" dirty="0">
              <a:latin typeface="Bitstream Vera Sans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860032" y="3501008"/>
            <a:ext cx="4176464" cy="71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err="1">
                <a:latin typeface="Tahoma" charset="0"/>
              </a:rPr>
              <a:t>Alsleben</a:t>
            </a:r>
            <a:r>
              <a:rPr lang="en-GB" sz="1200" dirty="0">
                <a:latin typeface="Tahoma" charset="0"/>
              </a:rPr>
              <a:t>, Kurd/</a:t>
            </a:r>
            <a:r>
              <a:rPr lang="en-GB" sz="1200" dirty="0" err="1">
                <a:latin typeface="Tahoma" charset="0"/>
              </a:rPr>
              <a:t>Passow</a:t>
            </a:r>
            <a:r>
              <a:rPr lang="en-GB" sz="1200" dirty="0">
                <a:latin typeface="Tahoma" charset="0"/>
              </a:rPr>
              <a:t>, Cord: </a:t>
            </a:r>
            <a:r>
              <a:rPr lang="en-GB" sz="1200" dirty="0" err="1">
                <a:latin typeface="Tahoma" charset="0"/>
              </a:rPr>
              <a:t>Computergrafik</a:t>
            </a:r>
            <a:r>
              <a:rPr lang="en-GB" sz="1200" dirty="0">
                <a:latin typeface="Tahoma" charset="0"/>
              </a:rPr>
              <a:t> 4, 1960</a:t>
            </a:r>
            <a:r>
              <a:rPr lang="en-GB" sz="1200" dirty="0" smtClean="0">
                <a:latin typeface="Tahoma" charset="0"/>
              </a:rPr>
              <a:t>, plotter </a:t>
            </a:r>
            <a:r>
              <a:rPr lang="en-GB" sz="1200" dirty="0">
                <a:latin typeface="Tahoma" charset="0"/>
              </a:rPr>
              <a:t>drawing</a:t>
            </a:r>
            <a:r>
              <a:rPr lang="en-GB" sz="1200" dirty="0" smtClean="0">
                <a:latin typeface="Tahoma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000" dirty="0">
                <a:latin typeface="Tahoma" charset="0"/>
              </a:rPr>
              <a:t>Image Source: URL: http://</a:t>
            </a:r>
            <a:r>
              <a:rPr lang="en-GB" sz="1000" dirty="0" err="1">
                <a:latin typeface="Tahoma" charset="0"/>
              </a:rPr>
              <a:t>dada.compart-bremen.de</a:t>
            </a:r>
            <a:r>
              <a:rPr lang="en-GB" sz="1000" dirty="0">
                <a:latin typeface="Tahoma" charset="0"/>
              </a:rPr>
              <a:t>/item/artwork/157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1520" y="4149080"/>
            <a:ext cx="4608512" cy="73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err="1">
                <a:latin typeface="Tahoma" charset="0"/>
              </a:rPr>
              <a:t>Fuchshuber</a:t>
            </a:r>
            <a:r>
              <a:rPr lang="en-GB" sz="1200" dirty="0">
                <a:latin typeface="Tahoma" charset="0"/>
              </a:rPr>
              <a:t>, Roland K.: Left: Rocker, 1960, plotter drawing.</a:t>
            </a:r>
          </a:p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>
                <a:latin typeface="Tahoma" charset="0"/>
              </a:rPr>
              <a:t>Right: </a:t>
            </a:r>
            <a:r>
              <a:rPr lang="en-GB" sz="1200" dirty="0" err="1">
                <a:latin typeface="Tahoma" charset="0"/>
              </a:rPr>
              <a:t>Polstelle</a:t>
            </a:r>
            <a:r>
              <a:rPr lang="en-GB" sz="1200" dirty="0">
                <a:latin typeface="Tahoma" charset="0"/>
              </a:rPr>
              <a:t>, 1960, plotter drawing</a:t>
            </a:r>
            <a:r>
              <a:rPr lang="en-GB" sz="1200" dirty="0" smtClean="0">
                <a:latin typeface="Tahoma" charset="0"/>
              </a:rPr>
              <a:t>.</a:t>
            </a:r>
          </a:p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000" dirty="0">
                <a:latin typeface="Tahoma" charset="0"/>
              </a:rPr>
              <a:t>Image Source: URL: http://</a:t>
            </a:r>
            <a:r>
              <a:rPr lang="en-GB" sz="1000" dirty="0" err="1">
                <a:latin typeface="Tahoma" charset="0"/>
              </a:rPr>
              <a:t>dada.compart-bremen.de</a:t>
            </a:r>
            <a:r>
              <a:rPr lang="en-GB" sz="1000" dirty="0">
                <a:latin typeface="Tahoma" charset="0"/>
              </a:rPr>
              <a:t>/item/agent/634</a:t>
            </a:r>
            <a:endParaRPr lang="en-GB" sz="1000" dirty="0" smtClean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4114744" cy="266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436041" cy="32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12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4104456" cy="1318370"/>
          </a:xfrm>
          <a:prstGeom prst="rect">
            <a:avLst/>
          </a:prstGeom>
        </p:spPr>
      </p:pic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6</a:t>
            </a:fld>
            <a:endParaRPr lang="en-GB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4283968" cy="3212976"/>
          </a:xfrm>
          <a:prstGeom prst="rect">
            <a:avLst/>
          </a:prstGeom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79512" y="3861048"/>
            <a:ext cx="4248472" cy="6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Left, top: Karl Otto </a:t>
            </a:r>
            <a:r>
              <a:rPr lang="en-GB" sz="1200" dirty="0" err="1" smtClean="0">
                <a:latin typeface="Tahoma" charset="0"/>
              </a:rPr>
              <a:t>Götz</a:t>
            </a:r>
            <a:r>
              <a:rPr lang="en-GB" sz="1200" dirty="0" smtClean="0">
                <a:latin typeface="Tahoma" charset="0"/>
              </a:rPr>
              <a:t> before Density 10:3:2:1, 1961, felt pen and </a:t>
            </a:r>
            <a:r>
              <a:rPr lang="en-GB" sz="1200" dirty="0" err="1" smtClean="0">
                <a:latin typeface="Tahoma" charset="0"/>
              </a:rPr>
              <a:t>tusche</a:t>
            </a:r>
            <a:r>
              <a:rPr lang="en-GB" sz="1200" dirty="0" smtClean="0">
                <a:latin typeface="Tahoma" charset="0"/>
              </a:rPr>
              <a:t> on Bristol cardboards, mounted on canvas (</a:t>
            </a:r>
            <a:r>
              <a:rPr lang="en-GB" sz="1200" dirty="0" err="1" smtClean="0">
                <a:latin typeface="Tahoma" charset="0"/>
              </a:rPr>
              <a:t>Götz</a:t>
            </a:r>
            <a:r>
              <a:rPr lang="en-GB" sz="1200" dirty="0" smtClean="0">
                <a:latin typeface="Tahoma" charset="0"/>
              </a:rPr>
              <a:t>: </a:t>
            </a:r>
            <a:r>
              <a:rPr lang="en-GB" sz="1200" dirty="0" err="1" smtClean="0">
                <a:latin typeface="Tahoma" charset="0"/>
              </a:rPr>
              <a:t>Erinnerungen</a:t>
            </a:r>
            <a:r>
              <a:rPr lang="en-GB" sz="1200" dirty="0" smtClean="0">
                <a:latin typeface="Tahoma" charset="0"/>
              </a:rPr>
              <a:t> 1983, p.900, ill.1016).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041847" cy="3096344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712968" cy="463846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Karl Otto </a:t>
            </a:r>
            <a:r>
              <a:rPr lang="en-GB" sz="2400" dirty="0" err="1" smtClean="0">
                <a:latin typeface="Bitstream Vera Sans" charset="0"/>
              </a:rPr>
              <a:t>Götz</a:t>
            </a:r>
            <a:r>
              <a:rPr lang="en-GB" sz="2400" dirty="0" smtClean="0">
                <a:latin typeface="Bitstream Vera Sans" charset="0"/>
              </a:rPr>
              <a:t>: Densities, 1959-61</a:t>
            </a:r>
            <a:endParaRPr lang="en-GB" sz="1800" dirty="0">
              <a:latin typeface="Bitstream Vera Sans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72000" y="3717032"/>
            <a:ext cx="4104456" cy="6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Right, top: Density </a:t>
            </a:r>
            <a:r>
              <a:rPr lang="en-GB" sz="1200" dirty="0">
                <a:latin typeface="Tahoma" charset="0"/>
              </a:rPr>
              <a:t>10:3:2:1, sketch, 1961, division of the image´s surface in super zones with four density degrees (</a:t>
            </a:r>
            <a:r>
              <a:rPr lang="en-GB" sz="1200" dirty="0" err="1">
                <a:latin typeface="Tahoma" charset="0"/>
              </a:rPr>
              <a:t>Götz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Malerei</a:t>
            </a:r>
            <a:r>
              <a:rPr lang="en-GB" sz="1200" dirty="0">
                <a:latin typeface="Tahoma" charset="0"/>
              </a:rPr>
              <a:t> 1961, p.14)</a:t>
            </a:r>
            <a:r>
              <a:rPr lang="en-GB" sz="1200" dirty="0" smtClean="0">
                <a:latin typeface="Tahoma" charset="0"/>
              </a:rPr>
              <a:t>.</a:t>
            </a:r>
            <a:endParaRPr lang="en-GB" sz="1200" dirty="0">
              <a:latin typeface="Tahoma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856402" y="5661248"/>
            <a:ext cx="4284984" cy="6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Right, bottom: Density </a:t>
            </a:r>
            <a:r>
              <a:rPr lang="en-GB" sz="1200" dirty="0">
                <a:latin typeface="Tahoma" charset="0"/>
              </a:rPr>
              <a:t>10:3:2:1, sketch, 1961, little zones with four </a:t>
            </a:r>
            <a:r>
              <a:rPr lang="en-GB" sz="1200" dirty="0" err="1">
                <a:latin typeface="Tahoma" charset="0"/>
              </a:rPr>
              <a:t>denstiy</a:t>
            </a:r>
            <a:r>
              <a:rPr lang="en-GB" sz="1200" dirty="0">
                <a:latin typeface="Tahoma" charset="0"/>
              </a:rPr>
              <a:t> degrees: D = dark, M = middle density, H = low density, </a:t>
            </a:r>
            <a:r>
              <a:rPr lang="en-GB" sz="1200" dirty="0" err="1">
                <a:latin typeface="Tahoma" charset="0"/>
              </a:rPr>
              <a:t>sH</a:t>
            </a:r>
            <a:r>
              <a:rPr lang="en-GB" sz="1200" dirty="0">
                <a:latin typeface="Tahoma" charset="0"/>
              </a:rPr>
              <a:t> = very bright (</a:t>
            </a:r>
            <a:r>
              <a:rPr lang="en-GB" sz="1200" dirty="0" err="1">
                <a:latin typeface="Tahoma" charset="0"/>
              </a:rPr>
              <a:t>Götz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Malerei</a:t>
            </a:r>
            <a:r>
              <a:rPr lang="en-GB" sz="1200" dirty="0">
                <a:latin typeface="Tahoma" charset="0"/>
              </a:rPr>
              <a:t> 1961, p.23).</a:t>
            </a:r>
            <a:endParaRPr lang="en-GB" sz="1200" dirty="0" smtClean="0">
              <a:latin typeface="Tahoma" charset="0"/>
            </a:endParaRPr>
          </a:p>
        </p:txBody>
      </p:sp>
      <p:pic>
        <p:nvPicPr>
          <p:cNvPr id="4" name="Picture 3" descr="GCA_ill4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9120"/>
            <a:ext cx="2736304" cy="2084152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915816" y="4437112"/>
            <a:ext cx="1800200" cy="220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Left, bottom: Statistic</a:t>
            </a:r>
            <a:r>
              <a:rPr lang="en-GB" sz="1200" dirty="0">
                <a:latin typeface="Tahoma" charset="0"/>
              </a:rPr>
              <a:t>-metric Trial 4:2:2:1, concept </a:t>
            </a:r>
            <a:r>
              <a:rPr lang="en-GB" sz="1200" dirty="0" smtClean="0">
                <a:latin typeface="Tahoma" charset="0"/>
              </a:rPr>
              <a:t>Summer </a:t>
            </a:r>
            <a:r>
              <a:rPr lang="en-GB" sz="1200" dirty="0">
                <a:latin typeface="Tahoma" charset="0"/>
              </a:rPr>
              <a:t>1959, realisation with pencil and felt pen on cardboard 1960. Photo: </a:t>
            </a:r>
            <a:r>
              <a:rPr lang="en-GB" sz="1200" dirty="0" err="1">
                <a:latin typeface="Tahoma" charset="0"/>
              </a:rPr>
              <a:t>Kukulies</a:t>
            </a:r>
            <a:r>
              <a:rPr lang="en-GB" sz="1200" dirty="0">
                <a:latin typeface="Tahoma" charset="0"/>
              </a:rPr>
              <a:t>. Collection </a:t>
            </a:r>
            <a:r>
              <a:rPr lang="en-GB" sz="1200" dirty="0" err="1">
                <a:latin typeface="Tahoma" charset="0"/>
              </a:rPr>
              <a:t>Etzold</a:t>
            </a:r>
            <a:r>
              <a:rPr lang="en-GB" sz="1200" dirty="0">
                <a:latin typeface="Tahoma" charset="0"/>
              </a:rPr>
              <a:t>. </a:t>
            </a:r>
            <a:r>
              <a:rPr lang="en-GB" sz="1200" dirty="0" err="1">
                <a:latin typeface="Tahoma" charset="0"/>
              </a:rPr>
              <a:t>Städtisches</a:t>
            </a:r>
            <a:r>
              <a:rPr lang="en-GB" sz="1200" dirty="0">
                <a:latin typeface="Tahoma" charset="0"/>
              </a:rPr>
              <a:t> Museum </a:t>
            </a:r>
            <a:r>
              <a:rPr lang="en-GB" sz="1200" dirty="0" err="1">
                <a:latin typeface="Tahoma" charset="0"/>
              </a:rPr>
              <a:t>Abteiberg</a:t>
            </a:r>
            <a:r>
              <a:rPr lang="en-GB" sz="1200" dirty="0">
                <a:latin typeface="Tahoma" charset="0"/>
              </a:rPr>
              <a:t>. </a:t>
            </a:r>
            <a:r>
              <a:rPr lang="en-GB" sz="1200" dirty="0" err="1">
                <a:latin typeface="Tahoma" charset="0"/>
              </a:rPr>
              <a:t>Mönchengladbach</a:t>
            </a:r>
            <a:r>
              <a:rPr lang="en-GB" sz="1200" dirty="0">
                <a:latin typeface="Tahoma" charset="0"/>
              </a:rPr>
              <a:t> (</a:t>
            </a:r>
            <a:r>
              <a:rPr lang="en-GB" sz="1200" dirty="0" err="1">
                <a:latin typeface="Tahoma" charset="0"/>
              </a:rPr>
              <a:t>Kersting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Sammlung</a:t>
            </a:r>
            <a:r>
              <a:rPr lang="en-GB" sz="1200" dirty="0">
                <a:latin typeface="Tahoma" charset="0"/>
              </a:rPr>
              <a:t> </a:t>
            </a:r>
            <a:r>
              <a:rPr lang="en-GB" sz="1200" dirty="0" err="1">
                <a:latin typeface="Tahoma" charset="0"/>
              </a:rPr>
              <a:t>Etzold</a:t>
            </a:r>
            <a:r>
              <a:rPr lang="en-GB" sz="1200" dirty="0">
                <a:latin typeface="Tahoma" charset="0"/>
              </a:rPr>
              <a:t> 1986, p.206).</a:t>
            </a:r>
            <a:endParaRPr lang="en-GB" sz="1200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645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7</a:t>
            </a:fld>
            <a:endParaRPr lang="en-GB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58" y="908720"/>
            <a:ext cx="4884542" cy="31683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4320480" cy="4633223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52928" cy="463846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 smtClean="0">
                <a:latin typeface="Bitstream Vera Sans" charset="0"/>
              </a:rPr>
              <a:t>Béla</a:t>
            </a:r>
            <a:r>
              <a:rPr lang="en-GB" sz="2400" dirty="0" smtClean="0">
                <a:latin typeface="Bitstream Vera Sans" charset="0"/>
              </a:rPr>
              <a:t> </a:t>
            </a:r>
            <a:r>
              <a:rPr lang="en-GB" sz="2400" dirty="0" err="1" smtClean="0">
                <a:latin typeface="Bitstream Vera Sans" charset="0"/>
              </a:rPr>
              <a:t>Julesz</a:t>
            </a:r>
            <a:r>
              <a:rPr lang="en-GB" sz="2400" dirty="0" smtClean="0">
                <a:latin typeface="Bitstream Vera Sans" charset="0"/>
              </a:rPr>
              <a:t>: Binocular Depth Perception</a:t>
            </a:r>
            <a:endParaRPr lang="en-GB" sz="1800" dirty="0">
              <a:latin typeface="Bitstream Vera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5733256"/>
            <a:ext cx="4032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</a:rPr>
              <a:t>Left: Stereopsis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, 1959, plotter drawing.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4221088"/>
            <a:ext cx="4176464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</a:rPr>
              <a:t>Right: Depth 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perception by monocular and binocular pattern recognition, 1960 (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Julesz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: Depth Perception 1960, p.1128, fig.3).</a:t>
            </a:r>
          </a:p>
        </p:txBody>
      </p:sp>
    </p:spTree>
    <p:extLst>
      <p:ext uri="{BB962C8B-B14F-4D97-AF65-F5344CB8AC3E}">
        <p14:creationId xmlns:p14="http://schemas.microsoft.com/office/powerpoint/2010/main" val="2829579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6C8574-56D9-5F41-B664-8DF3BE074F05}" type="slidenum">
              <a:rPr lang="en-GB"/>
              <a:pPr/>
              <a:t>8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568952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Michael A. Noll: Patterns</a:t>
            </a:r>
            <a:endParaRPr lang="en-GB" sz="2800" dirty="0">
              <a:latin typeface="Bitstream Vera Sans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96752"/>
            <a:ext cx="5638922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528" y="4221088"/>
            <a:ext cx="5400600" cy="53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Noll, A. Michael: Left: Pattern Three, 1962, photo print.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Right: Pattern Four, 1962, photo print (Noll: Patterns 1962, </a:t>
            </a:r>
            <a:r>
              <a:rPr lang="en-GB" sz="1200" dirty="0" err="1">
                <a:latin typeface="Tahoma" charset="0"/>
              </a:rPr>
              <a:t>unpaginated</a:t>
            </a:r>
            <a:r>
              <a:rPr lang="en-GB" sz="1200" dirty="0">
                <a:latin typeface="Tahoma" charset="0"/>
              </a:rPr>
              <a:t>).</a:t>
            </a:r>
            <a:endParaRPr lang="en-GB" sz="900" dirty="0"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6752"/>
            <a:ext cx="2951142" cy="4997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733256"/>
            <a:ext cx="4392488" cy="53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Right: Gaussian 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Quadratic, 1962/63, photo </a:t>
            </a:r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print.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Tahoma"/>
                <a:cs typeface="Tahoma"/>
              </a:rPr>
              <a:t>Image Source: URL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: http://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noll.uscannenberg.org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CompArtExamplesfiles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/IMAGE004.jpg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06471"/>
            <a:ext cx="4077452" cy="593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E1B1E7-2966-5F44-AF58-4DEC7E460CB0}" type="slidenum">
              <a:rPr lang="en-GB"/>
              <a:pPr/>
              <a:t>9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062664" cy="463846"/>
          </a:xfrm>
          <a:solidFill>
            <a:schemeClr val="bg1">
              <a:lumMod val="75000"/>
            </a:schemeClr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Georg </a:t>
            </a:r>
            <a:r>
              <a:rPr lang="en-GB" sz="2400" dirty="0" err="1" smtClean="0">
                <a:latin typeface="Bitstream Vera Sans" charset="0"/>
              </a:rPr>
              <a:t>Nees</a:t>
            </a:r>
            <a:r>
              <a:rPr lang="en-GB" sz="2400" dirty="0" smtClean="0">
                <a:latin typeface="Bitstream Vera Sans" charset="0"/>
              </a:rPr>
              <a:t>: </a:t>
            </a:r>
            <a:r>
              <a:rPr lang="en-GB" sz="2400" smtClean="0">
                <a:latin typeface="Bitstream Vera Sans" charset="0"/>
              </a:rPr>
              <a:t>Computer Graphics</a:t>
            </a:r>
            <a:endParaRPr lang="en-GB" sz="2400" dirty="0">
              <a:latin typeface="Bitstream Vera Sans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1560" y="5949280"/>
            <a:ext cx="424847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23</a:t>
            </a:r>
            <a:r>
              <a:rPr lang="en-GB" sz="1200" dirty="0">
                <a:latin typeface="Tahoma" charset="0"/>
              </a:rPr>
              <a:t>-Ecke, 1964, plotter drawing (</a:t>
            </a:r>
            <a:r>
              <a:rPr lang="en-GB" sz="1200" dirty="0" err="1">
                <a:latin typeface="Tahoma" charset="0"/>
              </a:rPr>
              <a:t>Nees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Grundlagenstudien</a:t>
            </a:r>
            <a:r>
              <a:rPr lang="en-GB" sz="1200" dirty="0">
                <a:latin typeface="Tahoma" charset="0"/>
              </a:rPr>
              <a:t> 1964, p.124, ill. 2).</a:t>
            </a:r>
            <a:endParaRPr lang="en-GB" sz="9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92696"/>
            <a:ext cx="3734481" cy="53123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004048" y="5949280"/>
            <a:ext cx="381642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Untitled </a:t>
            </a:r>
            <a:r>
              <a:rPr lang="en-GB" sz="1200" dirty="0">
                <a:latin typeface="Tahoma" charset="0"/>
              </a:rPr>
              <a:t>(Micro Innovation), 1967, plotter drawing (</a:t>
            </a:r>
            <a:r>
              <a:rPr lang="en-GB" sz="1200" dirty="0" err="1">
                <a:latin typeface="Tahoma" charset="0"/>
              </a:rPr>
              <a:t>Nees</a:t>
            </a:r>
            <a:r>
              <a:rPr lang="en-GB" sz="1200" dirty="0">
                <a:latin typeface="Tahoma" charset="0"/>
              </a:rPr>
              <a:t>: </a:t>
            </a:r>
            <a:r>
              <a:rPr lang="en-GB" sz="1200" dirty="0" err="1">
                <a:latin typeface="Tahoma" charset="0"/>
              </a:rPr>
              <a:t>Computergraphik</a:t>
            </a:r>
            <a:r>
              <a:rPr lang="en-GB" sz="1200" dirty="0">
                <a:latin typeface="Tahoma" charset="0"/>
              </a:rPr>
              <a:t> 2006, p.222, ill. 31).</a:t>
            </a:r>
            <a:endParaRPr lang="en-GB" sz="900" dirty="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Lucida Sans Unicode"/>
      </a:majorFont>
      <a:minorFont>
        <a:latin typeface="Times New Roman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7850</TotalTime>
  <Words>1113</Words>
  <Application>Microsoft Macintosh PowerPoint</Application>
  <PresentationFormat>On-screen Show (4:3)</PresentationFormat>
  <Paragraphs>85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History of Computer Art</vt:lpstr>
      <vt:lpstr>Word Processing</vt:lpstr>
      <vt:lpstr>Computer-Generated Literature</vt:lpstr>
      <vt:lpstr>Analog Graphics (I)</vt:lpstr>
      <vt:lpstr>Analog Graphics (II)</vt:lpstr>
      <vt:lpstr>Karl Otto Götz: Densities, 1959-61</vt:lpstr>
      <vt:lpstr>Béla Julesz: Binocular Depth Perception</vt:lpstr>
      <vt:lpstr>Michael A. Noll: Patterns</vt:lpstr>
      <vt:lpstr>Georg Nees: Computer Graphics</vt:lpstr>
      <vt:lpstr>Computer Graphics: Random Polygon Moves</vt:lpstr>
      <vt:lpstr>Frieder Nake: Walk-Through-Raster, 1966</vt:lpstr>
      <vt:lpstr>Frieder Nake: Computer Graphics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Partizipation mit Kamera Von der Videokamera zum Kamera-Handy</dc:title>
  <cp:lastModifiedBy>Thomas</cp:lastModifiedBy>
  <cp:revision>282</cp:revision>
  <dcterms:modified xsi:type="dcterms:W3CDTF">2014-04-19T20:30:32Z</dcterms:modified>
</cp:coreProperties>
</file>