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59" r:id="rId4"/>
    <p:sldId id="257" r:id="rId5"/>
    <p:sldId id="275" r:id="rId6"/>
    <p:sldId id="283" r:id="rId7"/>
    <p:sldId id="284" r:id="rId8"/>
    <p:sldId id="285" r:id="rId9"/>
    <p:sldId id="260" r:id="rId10"/>
    <p:sldId id="287" r:id="rId11"/>
    <p:sldId id="288" r:id="rId12"/>
    <p:sldId id="286" r:id="rId13"/>
    <p:sldId id="276" r:id="rId14"/>
    <p:sldId id="280" r:id="rId15"/>
    <p:sldId id="261" r:id="rId16"/>
    <p:sldId id="277" r:id="rId17"/>
    <p:sldId id="289" r:id="rId18"/>
    <p:sldId id="290" r:id="rId19"/>
    <p:sldId id="278" r:id="rId20"/>
    <p:sldId id="279" r:id="rId21"/>
    <p:sldId id="281" r:id="rId22"/>
    <p:sldId id="282" r:id="rId23"/>
  </p:sldIdLst>
  <p:sldSz cx="9144000" cy="6858000" type="screen4x3"/>
  <p:notesSz cx="6858000" cy="9144000"/>
  <p:defaultTextStyle>
    <a:defPPr>
      <a:defRPr lang="en-GB"/>
    </a:defPPr>
    <a:lvl1pPr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1pPr>
    <a:lvl2pPr marL="4572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2pPr>
    <a:lvl3pPr marL="9144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3pPr>
    <a:lvl4pPr marL="13716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4pPr>
    <a:lvl5pPr marL="1828800" algn="l" defTabSz="449263" rtl="0" fontAlgn="base">
      <a:lnSpc>
        <a:spcPct val="9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Lucida Sans Unicode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146" d="100"/>
          <a:sy n="146" d="100"/>
        </p:scale>
        <p:origin x="-1392" y="-10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DB4079-58C7-3E4E-8546-B35AD5068AB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80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86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44DF1352-EEC7-C041-B8E7-F2EF95F5CD0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117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30C221-263E-C248-9130-9411936DC62F}" type="slidenum">
              <a:rPr lang="en-GB"/>
              <a:pPr/>
              <a:t>1</a:t>
            </a:fld>
            <a:endParaRPr lang="en-GB"/>
          </a:p>
        </p:txBody>
      </p:sp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10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11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12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13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14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8A25A-A44A-F340-B769-1A471CC64426}" type="slidenum">
              <a:rPr lang="en-GB"/>
              <a:pPr/>
              <a:t>15</a:t>
            </a:fld>
            <a:endParaRPr lang="en-GB"/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58A25A-A44A-F340-B769-1A471CC64426}" type="slidenum">
              <a:rPr lang="en-GB"/>
              <a:pPr/>
              <a:t>16</a:t>
            </a:fld>
            <a:endParaRPr lang="en-GB"/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17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18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19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2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20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21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3EB5C4-6BFA-DA4C-8F2C-022D4F7AACB6}" type="slidenum">
              <a:rPr lang="en-GB"/>
              <a:pPr/>
              <a:t>22</a:t>
            </a:fld>
            <a:endParaRPr lang="en-GB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4279E2-532F-BA43-9CD6-E1FF1AD740AC}" type="slidenum">
              <a:rPr lang="en-GB"/>
              <a:pPr/>
              <a:t>3</a:t>
            </a:fld>
            <a:endParaRPr lang="en-GB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4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5803BE-D05D-C04E-9EA5-9C237D6F7ACA}" type="slidenum">
              <a:rPr lang="en-GB"/>
              <a:pPr/>
              <a:t>5</a:t>
            </a:fld>
            <a:endParaRPr lang="en-GB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6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7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2FE6E6-01DF-B54C-B7AE-AF17139A9C90}" type="slidenum">
              <a:rPr lang="en-GB"/>
              <a:pPr/>
              <a:t>8</a:t>
            </a:fld>
            <a:endParaRPr lang="en-GB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091DEF3-5C72-D849-B37F-B250D2550F91}" type="slidenum">
              <a:rPr lang="en-GB"/>
              <a:pPr/>
              <a:t>9</a:t>
            </a:fld>
            <a:endParaRPr lang="en-GB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17F9F5-7165-6941-BA7D-B94418CCCF7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35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07BAED-556E-8647-82E2-214F7ED52AA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80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51513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51513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C857516-AE59-744F-9E0B-79FB99E73B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38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19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914F83EE-5C53-1D4A-A590-B4CBD83BF9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88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269E0F-53AE-BE41-AD09-DE29D38093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5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7B700D3-B1EA-7F4E-BC6D-2A3D87DD1ED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300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33CF0DA-7316-E849-9270-04F9D6D5EB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41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F404DE-3ED5-3F4D-85A5-D9F05E130BA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53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911054-BB46-5142-A594-01400BD65D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7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40978F3-DD73-D144-A3BE-45B939D3009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868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8DC29D-2332-A943-A22D-355327D82C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35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FBB88BC-DDCC-AC49-868D-2CE52F3BFE7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42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das Format des Titeltextes zu bearbeiten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Klicken Sie, um die Formate des Gliederungstextes zu bearbeiten</a:t>
            </a:r>
          </a:p>
          <a:p>
            <a:pPr lvl="1"/>
            <a:r>
              <a:rPr lang="en-GB"/>
              <a:t>Zweite Gliederungsebene</a:t>
            </a:r>
          </a:p>
          <a:p>
            <a:pPr lvl="2"/>
            <a:r>
              <a:rPr lang="en-GB"/>
              <a:t>Dritte Gliederungsebene</a:t>
            </a:r>
          </a:p>
          <a:p>
            <a:pPr lvl="3"/>
            <a:r>
              <a:rPr lang="en-GB"/>
              <a:t>Vierte Gliederungsebene</a:t>
            </a:r>
          </a:p>
          <a:p>
            <a:pPr lvl="4"/>
            <a:r>
              <a:rPr lang="en-GB"/>
              <a:t>Fünfte Gliederungsebene</a:t>
            </a:r>
          </a:p>
          <a:p>
            <a:pPr lvl="4"/>
            <a:r>
              <a:rPr lang="en-GB"/>
              <a:t>Sechste Gliederungsebene</a:t>
            </a:r>
          </a:p>
          <a:p>
            <a:pPr lvl="4"/>
            <a:r>
              <a:rPr lang="en-GB"/>
              <a:t>Siebente Gliederungsebene</a:t>
            </a:r>
          </a:p>
          <a:p>
            <a:pPr lvl="4"/>
            <a:r>
              <a:rPr lang="en-GB"/>
              <a:t>Achte Gliederungsebene</a:t>
            </a:r>
          </a:p>
          <a:p>
            <a:pPr lvl="4"/>
            <a:r>
              <a:rPr lang="en-GB"/>
              <a:t>Neunte Gliederungsebene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F50F462E-87D8-6D46-9A86-87E59763344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2pPr>
      <a:lvl3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3pPr>
      <a:lvl4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4pPr>
      <a:lvl5pPr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5pPr>
      <a:lvl6pPr marL="4572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6pPr>
      <a:lvl7pPr marL="9144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7pPr>
      <a:lvl8pPr marL="13716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8pPr>
      <a:lvl9pPr marL="1828800" algn="ctr" defTabSz="449263" rtl="0" fontAlgn="base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Lucida Sans Unicode" charset="0"/>
          <a:cs typeface="Lucida Sans Unicode" charset="0"/>
        </a:defRPr>
      </a:lvl9pPr>
    </p:titleStyle>
    <p:bodyStyle>
      <a:lvl1pPr marL="339725" indent="-339725" algn="l" defTabSz="449263" rtl="0" fontAlgn="base">
        <a:lnSpc>
          <a:spcPct val="90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9775" indent="-282575" algn="l" defTabSz="449263" rtl="0" fontAlgn="base">
        <a:lnSpc>
          <a:spcPct val="90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rgbClr val="000000"/>
          </a:solidFill>
          <a:latin typeface="+mn-lt"/>
          <a:ea typeface="Lucida Sans Unicode" charset="0"/>
          <a:cs typeface="+mn-cs"/>
        </a:defRPr>
      </a:lvl2pPr>
      <a:lvl3pPr marL="1143000" indent="-228600" algn="l" defTabSz="449263" rtl="0" fontAlgn="base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rgbClr val="000000"/>
          </a:solidFill>
          <a:latin typeface="+mn-lt"/>
          <a:ea typeface="Lucida Sans Unicode" charset="0"/>
          <a:cs typeface="+mn-cs"/>
        </a:defRPr>
      </a:lvl3pPr>
      <a:lvl4pPr marL="16002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4pPr>
      <a:lvl5pPr marL="20574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5pPr>
      <a:lvl6pPr marL="25146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6pPr>
      <a:lvl7pPr marL="29718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7pPr>
      <a:lvl8pPr marL="34290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8pPr>
      <a:lvl9pPr marL="3886200" indent="-228600" algn="l" defTabSz="449263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rgbClr val="000000"/>
          </a:solidFill>
          <a:latin typeface="+mn-lt"/>
          <a:ea typeface="Lucida Sans Unicode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lmothek.bundesarchiv.de/video/584360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ADEA02B-971E-5D45-A320-5F96BC9EF7F6}" type="slidenum">
              <a:rPr lang="en-GB"/>
              <a:pPr/>
              <a:t>1</a:t>
            </a:fld>
            <a:endParaRPr lang="en-GB"/>
          </a:p>
        </p:txBody>
      </p:sp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755576" y="846946"/>
            <a:ext cx="7704856" cy="771623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smtClean="0">
                <a:latin typeface="Bitstream Vera Sans" charset="0"/>
              </a:rPr>
              <a:t>History of Computer Art</a:t>
            </a:r>
            <a:endParaRPr lang="en-GB" sz="2400" dirty="0">
              <a:latin typeface="Bitstream Vera Sans" charset="0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403648" y="2276872"/>
            <a:ext cx="6400800" cy="29132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b="1" dirty="0" smtClean="0">
                <a:latin typeface="Tahoma" charset="0"/>
              </a:rPr>
              <a:t>Part IV: Video Tools</a:t>
            </a: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smtClean="0">
                <a:latin typeface="Tahoma" charset="0"/>
              </a:rPr>
              <a:t>Seminar, 28</a:t>
            </a:r>
            <a:r>
              <a:rPr lang="en-GB" sz="2000" baseline="30000" dirty="0" smtClean="0">
                <a:latin typeface="Tahoma" charset="0"/>
              </a:rPr>
              <a:t>nd</a:t>
            </a:r>
            <a:r>
              <a:rPr lang="en-GB" sz="2000" dirty="0" smtClean="0">
                <a:latin typeface="Tahoma" charset="0"/>
              </a:rPr>
              <a:t> April 2014/4</a:t>
            </a:r>
            <a:r>
              <a:rPr lang="en-GB" sz="2000" baseline="30000" dirty="0" smtClean="0">
                <a:latin typeface="Tahoma" charset="0"/>
              </a:rPr>
              <a:t>th</a:t>
            </a:r>
            <a:r>
              <a:rPr lang="en-GB" sz="2000" dirty="0" smtClean="0">
                <a:latin typeface="Tahoma" charset="0"/>
              </a:rPr>
              <a:t> September 2015</a:t>
            </a:r>
            <a:endParaRPr lang="en-GB" sz="2000" dirty="0">
              <a:latin typeface="Tahoma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smtClean="0">
                <a:latin typeface="Tahoma" charset="0"/>
              </a:rPr>
              <a:t>Danube University </a:t>
            </a:r>
            <a:r>
              <a:rPr lang="en-GB" sz="2000" dirty="0" err="1" smtClean="0">
                <a:latin typeface="Tahoma" charset="0"/>
              </a:rPr>
              <a:t>Krems</a:t>
            </a:r>
            <a:endParaRPr lang="en-GB" sz="2000" dirty="0">
              <a:latin typeface="Tahoma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smtClean="0">
                <a:latin typeface="Tahoma" charset="0"/>
              </a:rPr>
              <a:t>Department for Arts and Image Science</a:t>
            </a: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000" dirty="0" err="1" smtClean="0">
                <a:latin typeface="Tahoma" charset="0"/>
              </a:rPr>
              <a:t>MediaArtHistories</a:t>
            </a:r>
            <a:r>
              <a:rPr lang="en-GB" sz="2000" dirty="0" smtClean="0">
                <a:latin typeface="Tahoma" charset="0"/>
              </a:rPr>
              <a:t>: Masters of Art</a:t>
            </a:r>
            <a:endParaRPr lang="en-GB" sz="2000" dirty="0">
              <a:latin typeface="Tahoma" charset="0"/>
            </a:endParaRPr>
          </a:p>
          <a:p>
            <a:pPr marL="457200" lvl="1" indent="0" algn="ctr">
              <a:lnSpc>
                <a:spcPct val="100000"/>
              </a:lnSpc>
              <a:spcBef>
                <a:spcPts val="500"/>
              </a:spcBef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de-DE" sz="2000" dirty="0">
              <a:latin typeface="Tahoma" charset="0"/>
            </a:endParaRPr>
          </a:p>
          <a:p>
            <a:pPr marL="0" indent="0" algn="r"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de-DE" sz="2000" dirty="0">
                <a:latin typeface="Tahoma" charset="0"/>
              </a:rPr>
              <a:t>Thomas Dreher</a:t>
            </a:r>
            <a:endParaRPr lang="de-DE" sz="2000" i="1" dirty="0">
              <a:latin typeface="Tahoma" charset="0"/>
            </a:endParaRPr>
          </a:p>
          <a:p>
            <a:pPr marL="0" indent="0" algn="r">
              <a:buFont typeface="Times New Roman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de-DE" sz="1200" dirty="0" smtClean="0">
                <a:latin typeface="Tahoma" charset="0"/>
              </a:rPr>
              <a:t>URL: http</a:t>
            </a:r>
            <a:r>
              <a:rPr lang="de-DE" sz="1200" dirty="0">
                <a:latin typeface="Tahoma" charset="0"/>
              </a:rPr>
              <a:t>://</a:t>
            </a:r>
            <a:r>
              <a:rPr lang="de-DE" sz="1200" dirty="0" err="1">
                <a:latin typeface="Tahoma" charset="0"/>
              </a:rPr>
              <a:t>dreher.netzliteratur.net</a:t>
            </a:r>
            <a:endParaRPr lang="en-GB" sz="1200" dirty="0">
              <a:latin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824" y="1772816"/>
            <a:ext cx="4032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ahoma"/>
              </a:rPr>
              <a:t>URL: http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://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iasl.uni-muenchen.de</a:t>
            </a:r>
            <a:r>
              <a:rPr lang="en-US" sz="1200" dirty="0">
                <a:solidFill>
                  <a:schemeClr val="tx1"/>
                </a:solidFill>
                <a:latin typeface="Tahoma"/>
              </a:rPr>
              <a:t>/links/</a:t>
            </a:r>
            <a:r>
              <a:rPr lang="en-US" sz="1200" dirty="0" err="1">
                <a:solidFill>
                  <a:schemeClr val="tx1"/>
                </a:solidFill>
                <a:latin typeface="Tahoma"/>
              </a:rPr>
              <a:t>GCA_Indexe.html</a:t>
            </a:r>
            <a:endParaRPr lang="en-US" sz="1200" dirty="0">
              <a:solidFill>
                <a:schemeClr val="tx1"/>
              </a:solidFill>
              <a:latin typeface="Tahom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10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8568952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err="1" smtClean="0">
                <a:latin typeface="Bitstream Vera Sans" charset="0"/>
              </a:rPr>
              <a:t>Ture</a:t>
            </a:r>
            <a:r>
              <a:rPr lang="en-GB" sz="3200" dirty="0" smtClean="0">
                <a:latin typeface="Bitstream Vera Sans" charset="0"/>
              </a:rPr>
              <a:t> </a:t>
            </a:r>
            <a:r>
              <a:rPr lang="en-GB" sz="3200" dirty="0" err="1" smtClean="0">
                <a:latin typeface="Bitstream Vera Sans" charset="0"/>
              </a:rPr>
              <a:t>Sjölander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9512" y="4437112"/>
            <a:ext cx="4211960" cy="61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 smtClean="0">
                <a:latin typeface="Tahoma"/>
              </a:rPr>
              <a:t>Sjölander, Ture/</a:t>
            </a:r>
            <a:r>
              <a:rPr lang="en-US" sz="1200" dirty="0" err="1" smtClean="0">
                <a:latin typeface="Tahoma"/>
              </a:rPr>
              <a:t>Wikström</a:t>
            </a:r>
            <a:r>
              <a:rPr lang="en-US" sz="1200" dirty="0" smtClean="0">
                <a:latin typeface="Tahoma"/>
              </a:rPr>
              <a:t>, </a:t>
            </a:r>
            <a:r>
              <a:rPr lang="en-US" sz="1200" dirty="0" err="1" smtClean="0">
                <a:latin typeface="Tahoma"/>
              </a:rPr>
              <a:t>Bror</a:t>
            </a:r>
            <a:r>
              <a:rPr lang="en-US" sz="1200" dirty="0" smtClean="0">
                <a:latin typeface="Tahoma"/>
              </a:rPr>
              <a:t>/</a:t>
            </a:r>
            <a:r>
              <a:rPr lang="en-US" sz="1200" dirty="0" err="1" smtClean="0">
                <a:latin typeface="Tahoma"/>
              </a:rPr>
              <a:t>Modin</a:t>
            </a:r>
            <a:r>
              <a:rPr lang="en-US" sz="1200" dirty="0" smtClean="0">
                <a:latin typeface="Tahoma"/>
              </a:rPr>
              <a:t>, Bengt: </a:t>
            </a:r>
            <a:r>
              <a:rPr lang="en-US" sz="1200" dirty="0">
                <a:latin typeface="Tahoma"/>
              </a:rPr>
              <a:t>Time, 1966. Film for </a:t>
            </a:r>
            <a:r>
              <a:rPr lang="en-US" sz="1200" dirty="0" err="1">
                <a:latin typeface="Tahoma"/>
              </a:rPr>
              <a:t>Sveriges</a:t>
            </a:r>
            <a:r>
              <a:rPr lang="en-US" sz="1200" dirty="0">
                <a:latin typeface="Tahoma"/>
              </a:rPr>
              <a:t> Radio (Stockholm)</a:t>
            </a:r>
            <a:r>
              <a:rPr lang="en-US" sz="1200" dirty="0" smtClean="0">
                <a:latin typeface="Tahoma"/>
              </a:rPr>
              <a:t>. </a:t>
            </a: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http://</a:t>
            </a:r>
            <a:r>
              <a:rPr lang="en-GB" sz="1000" dirty="0" err="1">
                <a:latin typeface="Tahoma" charset="0"/>
              </a:rPr>
              <a:t>www.centerforvisualmusic.org</a:t>
            </a:r>
            <a:r>
              <a:rPr lang="en-GB" sz="1000" dirty="0">
                <a:latin typeface="Tahoma" charset="0"/>
              </a:rPr>
              <a:t>/abstronic2%20em%20arts.jpg</a:t>
            </a:r>
          </a:p>
        </p:txBody>
      </p:sp>
      <p:pic>
        <p:nvPicPr>
          <p:cNvPr id="2" name="Picture 1" descr="Bildschirmfoto 2015-07-28 um 16.1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151077" cy="3312368"/>
          </a:xfrm>
          <a:prstGeom prst="rect">
            <a:avLst/>
          </a:prstGeom>
        </p:spPr>
      </p:pic>
      <p:pic>
        <p:nvPicPr>
          <p:cNvPr id="3" name="Picture 2" descr="GCAPDF_ill6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2736"/>
            <a:ext cx="4248472" cy="3338530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499992" y="4437112"/>
            <a:ext cx="4211960" cy="61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 smtClean="0">
                <a:latin typeface="Tahoma"/>
              </a:rPr>
              <a:t>Sjölander</a:t>
            </a:r>
            <a:r>
              <a:rPr lang="en-US" sz="1200" dirty="0">
                <a:latin typeface="Tahoma"/>
              </a:rPr>
              <a:t>, Ture/</a:t>
            </a:r>
            <a:r>
              <a:rPr lang="en-US" sz="1200" dirty="0" err="1">
                <a:latin typeface="Tahoma"/>
              </a:rPr>
              <a:t>Weck</a:t>
            </a:r>
            <a:r>
              <a:rPr lang="en-US" sz="1200" dirty="0">
                <a:latin typeface="Tahoma"/>
              </a:rPr>
              <a:t>, Lars: Monument, 1967. </a:t>
            </a:r>
            <a:r>
              <a:rPr lang="en-US" sz="1200" dirty="0" smtClean="0">
                <a:latin typeface="Tahoma"/>
              </a:rPr>
              <a:t>Film </a:t>
            </a:r>
            <a:r>
              <a:rPr lang="en-US" sz="1200" dirty="0">
                <a:latin typeface="Tahoma"/>
              </a:rPr>
              <a:t>for </a:t>
            </a:r>
            <a:r>
              <a:rPr lang="en-US" sz="1200" dirty="0" err="1">
                <a:latin typeface="Tahoma"/>
              </a:rPr>
              <a:t>Sveriges</a:t>
            </a:r>
            <a:r>
              <a:rPr lang="en-US" sz="1200" dirty="0">
                <a:latin typeface="Tahoma"/>
              </a:rPr>
              <a:t> Radio, Stockholm, January 1968</a:t>
            </a:r>
            <a:r>
              <a:rPr lang="en-US" sz="1200" dirty="0" smtClean="0">
                <a:latin typeface="Tahoma"/>
              </a:rPr>
              <a:t>. </a:t>
            </a: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http://</a:t>
            </a:r>
            <a:r>
              <a:rPr lang="en-GB" sz="1000" dirty="0" err="1">
                <a:latin typeface="Tahoma" charset="0"/>
              </a:rPr>
              <a:t>www.centerforvisualmusic.org</a:t>
            </a:r>
            <a:r>
              <a:rPr lang="en-GB" sz="1000" dirty="0">
                <a:latin typeface="Tahoma" charset="0"/>
              </a:rPr>
              <a:t>/abstronic2%20em%20arts.jpg</a:t>
            </a:r>
          </a:p>
        </p:txBody>
      </p:sp>
    </p:spTree>
    <p:extLst>
      <p:ext uri="{BB962C8B-B14F-4D97-AF65-F5344CB8AC3E}">
        <p14:creationId xmlns:p14="http://schemas.microsoft.com/office/powerpoint/2010/main" val="39097565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11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8568952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err="1" smtClean="0">
                <a:latin typeface="Bitstream Vera Sans" charset="0"/>
              </a:rPr>
              <a:t>Truqueur</a:t>
            </a:r>
            <a:r>
              <a:rPr lang="en-GB" sz="3200" dirty="0" smtClean="0">
                <a:latin typeface="Bitstream Vera Sans" charset="0"/>
              </a:rPr>
              <a:t> </a:t>
            </a:r>
            <a:r>
              <a:rPr lang="en-GB" sz="3200" dirty="0" err="1" smtClean="0">
                <a:latin typeface="Bitstream Vera Sans" charset="0"/>
              </a:rPr>
              <a:t>Universel</a:t>
            </a:r>
            <a:r>
              <a:rPr lang="en-GB" sz="3200" dirty="0" smtClean="0">
                <a:latin typeface="Bitstream Vera Sans" charset="0"/>
              </a:rPr>
              <a:t>/Video Colour Synthesizer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6026" y="4509120"/>
            <a:ext cx="4761998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Cahen</a:t>
            </a:r>
            <a:r>
              <a:rPr lang="en-GB" sz="1200" dirty="0">
                <a:latin typeface="Tahoma" charset="0"/>
              </a:rPr>
              <a:t>, Robert: </a:t>
            </a:r>
            <a:r>
              <a:rPr lang="en-GB" sz="1200" dirty="0" err="1" smtClean="0">
                <a:latin typeface="Tahoma" charset="0"/>
              </a:rPr>
              <a:t>L´invitation</a:t>
            </a:r>
            <a:r>
              <a:rPr lang="en-GB" sz="1200" dirty="0" smtClean="0">
                <a:latin typeface="Tahoma" charset="0"/>
              </a:rPr>
              <a:t> </a:t>
            </a:r>
            <a:r>
              <a:rPr lang="en-GB" sz="1200" dirty="0">
                <a:latin typeface="Tahoma" charset="0"/>
              </a:rPr>
              <a:t>au voyage, video, </a:t>
            </a:r>
            <a:r>
              <a:rPr lang="en-GB" sz="1200" dirty="0" smtClean="0">
                <a:latin typeface="Tahoma" charset="0"/>
              </a:rPr>
              <a:t>1973. </a:t>
            </a: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http://24-25.fr/</a:t>
            </a:r>
            <a:r>
              <a:rPr lang="en-GB" sz="1000" dirty="0" err="1">
                <a:latin typeface="Tahoma" charset="0"/>
              </a:rPr>
              <a:t>work.php?work-id</a:t>
            </a:r>
            <a:r>
              <a:rPr lang="en-GB" sz="1000" dirty="0">
                <a:latin typeface="Tahoma" charset="0"/>
              </a:rPr>
              <a:t>=gama:heure-exquise:main:Work:2169</a:t>
            </a:r>
          </a:p>
        </p:txBody>
      </p:sp>
      <p:pic>
        <p:nvPicPr>
          <p:cNvPr id="2" name="Picture 1" descr="GCA_ill2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572000" cy="342442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164288" y="1052736"/>
            <a:ext cx="1440160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>
                <a:latin typeface="Tahoma"/>
              </a:rPr>
              <a:t>Siegel. Eric: </a:t>
            </a:r>
            <a:r>
              <a:rPr lang="en-US" sz="1200" dirty="0" err="1">
                <a:latin typeface="Tahoma"/>
              </a:rPr>
              <a:t>Einstine</a:t>
            </a:r>
            <a:r>
              <a:rPr lang="en-US" sz="1200" dirty="0">
                <a:latin typeface="Tahoma"/>
              </a:rPr>
              <a:t>, video, 1969. (Kane: Algorithms 2014, p.73).</a:t>
            </a:r>
            <a:endParaRPr lang="en-GB" sz="1000" dirty="0">
              <a:latin typeface="Tahoma"/>
            </a:endParaRPr>
          </a:p>
        </p:txBody>
      </p:sp>
      <p:pic>
        <p:nvPicPr>
          <p:cNvPr id="3" name="Picture 2" descr="GCA_ill2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52736"/>
            <a:ext cx="2421294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868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12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620688"/>
            <a:ext cx="8496944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SCANIMATE</a:t>
            </a:r>
            <a:endParaRPr lang="en-GB" sz="2800" dirty="0">
              <a:latin typeface="Bitstream Vera Sans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1520" y="4077072"/>
            <a:ext cx="4680520" cy="61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Harrison </a:t>
            </a:r>
            <a:r>
              <a:rPr lang="en-GB" sz="1200" dirty="0">
                <a:latin typeface="Tahoma" charset="0"/>
              </a:rPr>
              <a:t>III, Lee: SCANIMATE, 1969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200" dirty="0">
                <a:latin typeface="Tahoma" charset="0"/>
              </a:rPr>
              <a:t>Brand </a:t>
            </a:r>
            <a:r>
              <a:rPr lang="en-GB" sz="1200" dirty="0" smtClean="0">
                <a:latin typeface="Tahoma" charset="0"/>
              </a:rPr>
              <a:t>new SCANIMATE      </a:t>
            </a:r>
            <a:r>
              <a:rPr lang="en-GB" sz="1200" dirty="0">
                <a:latin typeface="Tahoma" charset="0"/>
              </a:rPr>
              <a:t>at Dolphin Productions, New York City 1973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 smtClean="0">
                <a:latin typeface="Tahoma" charset="0"/>
                <a:cs typeface="Tahoma"/>
              </a:rPr>
              <a:t>Image </a:t>
            </a:r>
            <a:r>
              <a:rPr lang="en-GB" sz="1000" dirty="0">
                <a:latin typeface="Tahoma" charset="0"/>
                <a:cs typeface="Tahoma"/>
              </a:rPr>
              <a:t>Source: URL: </a:t>
            </a:r>
            <a:r>
              <a:rPr lang="en-GB" sz="1000" dirty="0">
                <a:latin typeface="Tahoma" charset="0"/>
              </a:rPr>
              <a:t>http://</a:t>
            </a:r>
            <a:r>
              <a:rPr lang="en-GB" sz="1000" dirty="0" err="1">
                <a:latin typeface="Tahoma" charset="0"/>
              </a:rPr>
              <a:t>scanimate.zfx.com</a:t>
            </a:r>
            <a:r>
              <a:rPr lang="en-GB" sz="1000" dirty="0">
                <a:latin typeface="Tahoma" charset="0"/>
              </a:rPr>
              <a:t>/photo1.html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2776"/>
            <a:ext cx="3826147" cy="3096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2040" y="4509120"/>
            <a:ext cx="4104456" cy="87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Emshwiller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, Ed: Scape-mates, 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video built with </a:t>
            </a:r>
            <a:r>
              <a:rPr lang="en-US" sz="1200" dirty="0" err="1" smtClean="0">
                <a:solidFill>
                  <a:schemeClr val="tx1"/>
                </a:solidFill>
                <a:latin typeface="Tahoma"/>
                <a:cs typeface="Tahoma"/>
              </a:rPr>
              <a:t>Scanimate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 in the TV Lab of the New York Station WNET/Thirteen, 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1972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. 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ahoma"/>
                <a:cs typeface="Tahoma"/>
              </a:rPr>
              <a:t>Screenshot 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from: URL: https://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www.youtube.com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watch?v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=4PXs5szhnOw</a:t>
            </a:r>
          </a:p>
        </p:txBody>
      </p:sp>
      <p:pic>
        <p:nvPicPr>
          <p:cNvPr id="4" name="Picture 3" descr="GCA_ill2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56071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050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13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332656"/>
            <a:ext cx="8208912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Video-Processors and Synthesizers, since 1970</a:t>
            </a:r>
            <a:endParaRPr lang="en-GB" sz="2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23928" y="2852936"/>
            <a:ext cx="48965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>
                <a:latin typeface="Tahoma"/>
              </a:rPr>
              <a:t>Abe, </a:t>
            </a:r>
            <a:r>
              <a:rPr lang="en-US" sz="1200" dirty="0" err="1">
                <a:latin typeface="Tahoma"/>
              </a:rPr>
              <a:t>Shuya</a:t>
            </a:r>
            <a:r>
              <a:rPr lang="en-US" sz="1200" dirty="0">
                <a:latin typeface="Tahoma"/>
              </a:rPr>
              <a:t>/Paik, Nam June: Paik/Abe Video </a:t>
            </a:r>
            <a:r>
              <a:rPr lang="en-US" sz="1200" dirty="0" smtClean="0">
                <a:latin typeface="Tahoma"/>
              </a:rPr>
              <a:t>Synthesizer. Left: model of </a:t>
            </a:r>
            <a:r>
              <a:rPr lang="en-US" sz="1200" dirty="0">
                <a:latin typeface="Tahoma"/>
              </a:rPr>
              <a:t>1972, WNET/Thirteen, New York (Courtesy Nam June Paik Studios, Inc</a:t>
            </a:r>
            <a:r>
              <a:rPr lang="en-US" sz="1200" dirty="0" smtClean="0">
                <a:latin typeface="Tahoma"/>
              </a:rPr>
              <a:t>. In: </a:t>
            </a:r>
            <a:r>
              <a:rPr lang="en-US" sz="1200" dirty="0" err="1" smtClean="0">
                <a:latin typeface="Tahoma"/>
              </a:rPr>
              <a:t>Joselit</a:t>
            </a:r>
            <a:r>
              <a:rPr lang="en-US" sz="1200" dirty="0" smtClean="0">
                <a:latin typeface="Tahoma"/>
              </a:rPr>
              <a:t>: Feedback 2007, p.47). Right: diagram </a:t>
            </a:r>
            <a:r>
              <a:rPr lang="en-US" sz="1200" dirty="0">
                <a:latin typeface="Tahoma"/>
              </a:rPr>
              <a:t>of functions by Jeffrey </a:t>
            </a:r>
            <a:r>
              <a:rPr lang="en-US" sz="1200" dirty="0" err="1" smtClean="0">
                <a:latin typeface="Tahoma"/>
              </a:rPr>
              <a:t>Schier</a:t>
            </a:r>
            <a:r>
              <a:rPr lang="en-US" sz="1200" dirty="0" smtClean="0">
                <a:latin typeface="Tahoma"/>
              </a:rPr>
              <a:t> (Dunn/</a:t>
            </a:r>
            <a:r>
              <a:rPr lang="en-US" sz="1200" dirty="0" err="1" smtClean="0">
                <a:latin typeface="Tahoma"/>
              </a:rPr>
              <a:t>Vasulka</a:t>
            </a:r>
            <a:r>
              <a:rPr lang="en-US" sz="1200" dirty="0" smtClean="0">
                <a:latin typeface="Tahoma"/>
              </a:rPr>
              <a:t>/</a:t>
            </a:r>
            <a:r>
              <a:rPr lang="en-US" sz="1200" dirty="0" err="1" smtClean="0">
                <a:latin typeface="Tahoma"/>
              </a:rPr>
              <a:t>Weibel</a:t>
            </a:r>
            <a:r>
              <a:rPr lang="en-US" sz="1200" dirty="0" smtClean="0">
                <a:latin typeface="Tahoma"/>
              </a:rPr>
              <a:t>: </a:t>
            </a:r>
            <a:r>
              <a:rPr lang="en-US" sz="1200" dirty="0" err="1" smtClean="0">
                <a:latin typeface="Tahoma"/>
              </a:rPr>
              <a:t>Eigenwelt</a:t>
            </a:r>
            <a:r>
              <a:rPr lang="en-US" sz="1200" dirty="0" smtClean="0">
                <a:latin typeface="Tahoma"/>
              </a:rPr>
              <a:t> 1992, p.129).  </a:t>
            </a:r>
            <a:endParaRPr lang="en-GB" sz="1200" dirty="0">
              <a:latin typeface="Tahoma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980728"/>
            <a:ext cx="277198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012160" y="6309320"/>
            <a:ext cx="2514600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900">
                <a:solidFill>
                  <a:srgbClr val="FFFFFF"/>
                </a:solidFill>
              </a:rPr>
              <a:t>UR</a:t>
            </a: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980727"/>
            <a:ext cx="1584176" cy="190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56780"/>
            <a:ext cx="2841023" cy="1896156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395536" y="2852936"/>
            <a:ext cx="2880320" cy="123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 smtClean="0">
                <a:latin typeface="Tahoma"/>
              </a:rPr>
              <a:t>Paik, Nam June: Video </a:t>
            </a:r>
            <a:r>
              <a:rPr lang="en-US" sz="1200" dirty="0">
                <a:latin typeface="Tahoma"/>
              </a:rPr>
              <a:t>Commune – The Beatles from Beginning to End, WGBH-TV, Boston, Video, </a:t>
            </a:r>
            <a:r>
              <a:rPr lang="en-US" sz="1200" dirty="0" smtClean="0">
                <a:latin typeface="Tahoma"/>
              </a:rPr>
              <a:t>1970</a:t>
            </a:r>
            <a:r>
              <a:rPr lang="en-GB" sz="1200" dirty="0" smtClean="0">
                <a:latin typeface="Tahoma"/>
              </a:rPr>
              <a:t>.</a:t>
            </a:r>
            <a:r>
              <a:rPr lang="en-GB" sz="1200" dirty="0">
                <a:latin typeface="Tahoma" charset="0"/>
              </a:rPr>
              <a:t> </a:t>
            </a:r>
            <a:r>
              <a:rPr lang="en-GB" sz="1000" dirty="0" smtClean="0">
                <a:latin typeface="Tahoma" charset="0"/>
              </a:rPr>
              <a:t>Screenshot </a:t>
            </a:r>
            <a:r>
              <a:rPr lang="en-GB" sz="1000" dirty="0">
                <a:latin typeface="Tahoma" charset="0"/>
              </a:rPr>
              <a:t>from URL: http://</a:t>
            </a:r>
            <a:r>
              <a:rPr lang="en-GB" sz="1000" dirty="0" err="1">
                <a:latin typeface="Tahoma" charset="0"/>
              </a:rPr>
              <a:t>www.medienkunstnetz.de</a:t>
            </a:r>
            <a:r>
              <a:rPr lang="en-GB" sz="1000" dirty="0">
                <a:latin typeface="Tahoma" charset="0"/>
              </a:rPr>
              <a:t>/works/video-commune/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endParaRPr lang="en-GB" sz="1200" dirty="0">
              <a:latin typeface="Tahoma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475656" y="6165304"/>
            <a:ext cx="6768752" cy="648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>
                <a:latin typeface="Tahoma"/>
              </a:rPr>
              <a:t>Siegel, Eric: EVS Video Synthesizer, 1970</a:t>
            </a:r>
            <a:r>
              <a:rPr lang="en-US" sz="1200" dirty="0" smtClean="0">
                <a:latin typeface="Tahoma"/>
              </a:rPr>
              <a:t>. Left</a:t>
            </a:r>
            <a:r>
              <a:rPr lang="en-US" sz="1200" dirty="0">
                <a:latin typeface="Tahoma"/>
              </a:rPr>
              <a:t>: Eric Siegel in the office of Electronic Arts Intermix, New York, ca. 1971. </a:t>
            </a:r>
            <a:r>
              <a:rPr lang="en-US" sz="1000" dirty="0" smtClean="0">
                <a:latin typeface="Tahoma"/>
              </a:rPr>
              <a:t>Screenshot from URL</a:t>
            </a:r>
            <a:r>
              <a:rPr lang="en-US" sz="1000" dirty="0">
                <a:latin typeface="Tahoma"/>
              </a:rPr>
              <a:t>: http://</a:t>
            </a:r>
            <a:r>
              <a:rPr lang="en-US" sz="1000" dirty="0" err="1">
                <a:latin typeface="Tahoma"/>
              </a:rPr>
              <a:t>www.eai.org</a:t>
            </a:r>
            <a:r>
              <a:rPr lang="en-US" sz="1000" dirty="0">
                <a:latin typeface="Tahoma"/>
              </a:rPr>
              <a:t>/kinetic/ch2/</a:t>
            </a:r>
            <a:r>
              <a:rPr lang="en-US" sz="1000" dirty="0" err="1">
                <a:latin typeface="Tahoma"/>
              </a:rPr>
              <a:t>siegel</a:t>
            </a:r>
            <a:r>
              <a:rPr lang="en-US" sz="1000" dirty="0">
                <a:latin typeface="Tahoma"/>
              </a:rPr>
              <a:t>/</a:t>
            </a:r>
            <a:r>
              <a:rPr lang="en-US" sz="1000" dirty="0" err="1">
                <a:latin typeface="Tahoma"/>
              </a:rPr>
              <a:t>filmvideo.html</a:t>
            </a:r>
            <a:r>
              <a:rPr lang="en-US" sz="1000" dirty="0">
                <a:latin typeface="Tahoma"/>
              </a:rPr>
              <a:t>. </a:t>
            </a:r>
            <a:r>
              <a:rPr lang="en-US" sz="1200" dirty="0" smtClean="0">
                <a:latin typeface="Tahoma"/>
              </a:rPr>
              <a:t>Right</a:t>
            </a:r>
            <a:r>
              <a:rPr lang="en-US" sz="1200" dirty="0">
                <a:latin typeface="Tahoma"/>
              </a:rPr>
              <a:t>: Function diagram by Jeffrey </a:t>
            </a:r>
            <a:r>
              <a:rPr lang="en-US" sz="1200" dirty="0" err="1" smtClean="0">
                <a:latin typeface="Tahoma"/>
              </a:rPr>
              <a:t>Schier</a:t>
            </a:r>
            <a:r>
              <a:rPr lang="en-US" sz="1200" dirty="0" smtClean="0">
                <a:latin typeface="Tahoma"/>
              </a:rPr>
              <a:t> (Dunn/</a:t>
            </a:r>
            <a:r>
              <a:rPr lang="en-US" sz="1200" dirty="0" err="1" smtClean="0">
                <a:latin typeface="Tahoma"/>
              </a:rPr>
              <a:t>Vasulka</a:t>
            </a:r>
            <a:r>
              <a:rPr lang="en-US" sz="1200" dirty="0" smtClean="0">
                <a:latin typeface="Tahoma"/>
              </a:rPr>
              <a:t>/</a:t>
            </a:r>
            <a:r>
              <a:rPr lang="en-US" sz="1200" dirty="0" err="1" smtClean="0">
                <a:latin typeface="Tahoma"/>
              </a:rPr>
              <a:t>Weibel</a:t>
            </a:r>
            <a:r>
              <a:rPr lang="en-US" sz="1200" dirty="0" smtClean="0">
                <a:latin typeface="Tahoma"/>
              </a:rPr>
              <a:t>: </a:t>
            </a:r>
            <a:r>
              <a:rPr lang="en-US" sz="1200" dirty="0" err="1" smtClean="0">
                <a:latin typeface="Tahoma"/>
              </a:rPr>
              <a:t>Eigenwelt</a:t>
            </a:r>
            <a:r>
              <a:rPr lang="en-US" sz="1200" dirty="0" smtClean="0">
                <a:latin typeface="Tahoma"/>
              </a:rPr>
              <a:t> 1992, p.121).</a:t>
            </a:r>
            <a:endParaRPr lang="en-GB" sz="900" dirty="0">
              <a:latin typeface="Tahom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89040"/>
            <a:ext cx="659817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069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14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301879"/>
            <a:ext cx="8280920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Stephen Beck: Direct Video Synthesizer, 1970</a:t>
            </a:r>
            <a:endParaRPr lang="en-GB" sz="2800" dirty="0">
              <a:latin typeface="Bitstream Vera Sans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267744" y="2996952"/>
            <a:ext cx="6696744" cy="4638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>
                <a:latin typeface="Tahoma"/>
              </a:rPr>
              <a:t>Beck, Stephen: Direct Video Synthesizer, 1970. </a:t>
            </a:r>
            <a:r>
              <a:rPr lang="en-US" sz="1200" dirty="0" smtClean="0">
                <a:latin typeface="Tahoma"/>
              </a:rPr>
              <a:t>Left: supervision.</a:t>
            </a:r>
            <a:r>
              <a:rPr lang="en-US" sz="1200" dirty="0">
                <a:latin typeface="Tahoma"/>
              </a:rPr>
              <a:t/>
            </a:r>
            <a:br>
              <a:rPr lang="en-US" sz="1200" dirty="0">
                <a:latin typeface="Tahoma"/>
              </a:rPr>
            </a:br>
            <a:r>
              <a:rPr lang="en-US" sz="1200" dirty="0" smtClean="0">
                <a:latin typeface="Tahoma"/>
              </a:rPr>
              <a:t>Right: diagram of functions by Jeffrey </a:t>
            </a:r>
            <a:r>
              <a:rPr lang="en-US" sz="1200" dirty="0" err="1">
                <a:latin typeface="Tahoma"/>
              </a:rPr>
              <a:t>Schier</a:t>
            </a:r>
            <a:r>
              <a:rPr lang="en-US" sz="1200" dirty="0" smtClean="0">
                <a:latin typeface="Tahoma"/>
              </a:rPr>
              <a:t>. (Dunn/</a:t>
            </a:r>
            <a:r>
              <a:rPr lang="en-US" sz="1200" dirty="0" err="1" smtClean="0">
                <a:latin typeface="Tahoma"/>
              </a:rPr>
              <a:t>Vasulka</a:t>
            </a:r>
            <a:r>
              <a:rPr lang="en-US" sz="1200" dirty="0" smtClean="0">
                <a:latin typeface="Tahoma"/>
              </a:rPr>
              <a:t>/</a:t>
            </a:r>
            <a:r>
              <a:rPr lang="en-US" sz="1200" dirty="0" err="1" smtClean="0">
                <a:latin typeface="Tahoma"/>
              </a:rPr>
              <a:t>Weibel</a:t>
            </a:r>
            <a:r>
              <a:rPr lang="en-US" sz="1200" dirty="0" smtClean="0">
                <a:latin typeface="Tahoma"/>
              </a:rPr>
              <a:t>: </a:t>
            </a:r>
            <a:r>
              <a:rPr lang="en-US" sz="1200" dirty="0" err="1" smtClean="0">
                <a:latin typeface="Tahoma"/>
              </a:rPr>
              <a:t>Eigenwelt</a:t>
            </a:r>
            <a:r>
              <a:rPr lang="en-US" sz="1200" dirty="0" smtClean="0">
                <a:latin typeface="Tahoma"/>
              </a:rPr>
              <a:t> 1992, S.123s.)</a:t>
            </a:r>
            <a:endParaRPr lang="en-GB" sz="900" dirty="0">
              <a:latin typeface="Tahoma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012160" y="6309320"/>
            <a:ext cx="2514600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900">
                <a:solidFill>
                  <a:srgbClr val="FFFFFF"/>
                </a:solidFill>
              </a:rPr>
              <a:t>UR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959487"/>
            <a:ext cx="6450035" cy="2044581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267744" y="5949280"/>
            <a:ext cx="5976664" cy="80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>
                <a:latin typeface="Tahoma"/>
              </a:rPr>
              <a:t>Beck, Stephen/Jepson, Warner: Illuminated Music 2 &amp; 3, </a:t>
            </a:r>
            <a:r>
              <a:rPr lang="en-US" sz="1200" dirty="0" smtClean="0">
                <a:latin typeface="Tahoma"/>
              </a:rPr>
              <a:t>video documentation by a </a:t>
            </a:r>
            <a:r>
              <a:rPr lang="en-US" sz="1200" dirty="0" err="1" smtClean="0">
                <a:latin typeface="Tahoma"/>
              </a:rPr>
              <a:t>programme</a:t>
            </a:r>
            <a:r>
              <a:rPr lang="en-US" sz="1200" dirty="0" smtClean="0">
                <a:latin typeface="Tahoma"/>
              </a:rPr>
              <a:t> of the PBS </a:t>
            </a:r>
            <a:r>
              <a:rPr lang="en-US" sz="1200" dirty="0">
                <a:latin typeface="Tahoma"/>
              </a:rPr>
              <a:t>(Public Broadcasting Service), 1973. </a:t>
            </a:r>
            <a:r>
              <a:rPr lang="en-US" sz="1200" dirty="0" smtClean="0">
                <a:latin typeface="Tahoma"/>
              </a:rPr>
              <a:t>Left: </a:t>
            </a:r>
            <a:r>
              <a:rPr lang="en-US" sz="1200" dirty="0">
                <a:latin typeface="Tahoma"/>
              </a:rPr>
              <a:t>Beck </a:t>
            </a:r>
            <a:r>
              <a:rPr lang="en-US" sz="1200" dirty="0" smtClean="0">
                <a:latin typeface="Tahoma"/>
              </a:rPr>
              <a:t>at his Direct </a:t>
            </a:r>
            <a:r>
              <a:rPr lang="en-US" sz="1200" dirty="0">
                <a:latin typeface="Tahoma"/>
              </a:rPr>
              <a:t>Video Synthesizer. </a:t>
            </a:r>
            <a:r>
              <a:rPr lang="en-US" sz="1200" dirty="0" smtClean="0">
                <a:latin typeface="Tahoma"/>
              </a:rPr>
              <a:t>Right: Beck´s visualization of  Jepson´s music. </a:t>
            </a:r>
            <a:r>
              <a:rPr lang="en-US" sz="1000" dirty="0">
                <a:latin typeface="Tahoma"/>
              </a:rPr>
              <a:t>Screenshots from URL: http://</a:t>
            </a:r>
            <a:r>
              <a:rPr lang="en-US" sz="1000" dirty="0" err="1">
                <a:latin typeface="Tahoma"/>
              </a:rPr>
              <a:t>www.ubu.com</a:t>
            </a:r>
            <a:r>
              <a:rPr lang="en-US" sz="1000" dirty="0">
                <a:latin typeface="Tahoma"/>
              </a:rPr>
              <a:t>/film/</a:t>
            </a:r>
            <a:r>
              <a:rPr lang="en-US" sz="1000" dirty="0" err="1">
                <a:latin typeface="Tahoma"/>
              </a:rPr>
              <a:t>beck_illuminated.html</a:t>
            </a:r>
            <a:endParaRPr lang="en-GB" sz="1000" dirty="0">
              <a:latin typeface="Tahom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84" y="3573016"/>
            <a:ext cx="6415380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392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8E1B1E7-2966-5F44-AF58-4DEC7E460CB0}" type="slidenum">
              <a:rPr lang="en-GB"/>
              <a:pPr/>
              <a:t>15</a:t>
            </a:fld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062664" cy="463846"/>
          </a:xfrm>
          <a:solidFill>
            <a:schemeClr val="bg1">
              <a:lumMod val="75000"/>
            </a:schemeClr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Dan </a:t>
            </a:r>
            <a:r>
              <a:rPr lang="en-GB" sz="2400" dirty="0" err="1" smtClean="0">
                <a:latin typeface="Bitstream Vera Sans" charset="0"/>
              </a:rPr>
              <a:t>Sandin</a:t>
            </a:r>
            <a:r>
              <a:rPr lang="en-GB" sz="2400" dirty="0" smtClean="0">
                <a:latin typeface="Bitstream Vera Sans" charset="0"/>
              </a:rPr>
              <a:t>: </a:t>
            </a:r>
            <a:r>
              <a:rPr lang="en-GB" sz="2400" dirty="0" err="1" smtClean="0">
                <a:latin typeface="Bitstream Vera Sans" charset="0"/>
              </a:rPr>
              <a:t>Analog</a:t>
            </a:r>
            <a:r>
              <a:rPr lang="en-GB" sz="2400" dirty="0" smtClean="0">
                <a:latin typeface="Bitstream Vera Sans" charset="0"/>
              </a:rPr>
              <a:t> Image Processor, 1971-73</a:t>
            </a:r>
            <a:endParaRPr lang="en-GB" sz="2400" dirty="0">
              <a:latin typeface="Bitstream Vera Sans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692696"/>
            <a:ext cx="2627606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4725144"/>
            <a:ext cx="533545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012160" y="4941168"/>
            <a:ext cx="2664296" cy="102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Left, bottom: 5 </a:t>
            </a:r>
            <a:r>
              <a:rPr lang="en-GB" sz="1200" dirty="0">
                <a:latin typeface="Tahoma" charset="0"/>
              </a:rPr>
              <a:t>Minute Romp Through the IP [</a:t>
            </a:r>
            <a:r>
              <a:rPr lang="en-GB" sz="1200" dirty="0" err="1">
                <a:latin typeface="Tahoma" charset="0"/>
              </a:rPr>
              <a:t>Analog</a:t>
            </a:r>
            <a:r>
              <a:rPr lang="en-GB" sz="1200" dirty="0">
                <a:latin typeface="Tahoma" charset="0"/>
              </a:rPr>
              <a:t> Image Processor], video, 1973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Screenshots </a:t>
            </a:r>
            <a:r>
              <a:rPr lang="en-GB" sz="1000" dirty="0">
                <a:latin typeface="Tahoma" charset="0"/>
              </a:rPr>
              <a:t>from </a:t>
            </a:r>
            <a:r>
              <a:rPr lang="en-GB" sz="1000" dirty="0" smtClean="0">
                <a:latin typeface="Tahoma" charset="0"/>
              </a:rPr>
              <a:t>URL: </a:t>
            </a:r>
            <a:r>
              <a:rPr lang="en-GB" sz="1000" dirty="0">
                <a:latin typeface="Tahoma" charset="0"/>
              </a:rPr>
              <a:t>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watch?v</a:t>
            </a:r>
            <a:r>
              <a:rPr lang="en-GB" sz="1000" dirty="0">
                <a:latin typeface="Tahoma" charset="0"/>
              </a:rPr>
              <a:t>=</a:t>
            </a:r>
            <a:r>
              <a:rPr lang="en-GB" sz="1000" dirty="0" smtClean="0">
                <a:latin typeface="Tahoma" charset="0"/>
              </a:rPr>
              <a:t>8qh6jRzjmcY</a:t>
            </a:r>
            <a:endParaRPr lang="en-GB" sz="1000" dirty="0">
              <a:latin typeface="Tahoma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1560" y="4077072"/>
            <a:ext cx="2952328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Dan </a:t>
            </a:r>
            <a:r>
              <a:rPr lang="en-GB" sz="1200" dirty="0" err="1" smtClean="0">
                <a:latin typeface="Tahoma" charset="0"/>
              </a:rPr>
              <a:t>Sandin</a:t>
            </a:r>
            <a:r>
              <a:rPr lang="en-GB" sz="1200" dirty="0" smtClean="0">
                <a:latin typeface="Tahoma" charset="0"/>
              </a:rPr>
              <a:t> with the </a:t>
            </a:r>
            <a:r>
              <a:rPr lang="en-GB" sz="1200" dirty="0" err="1" smtClean="0">
                <a:latin typeface="Tahoma" charset="0"/>
              </a:rPr>
              <a:t>Analog</a:t>
            </a:r>
            <a:r>
              <a:rPr lang="en-GB" sz="1200" dirty="0" smtClean="0">
                <a:latin typeface="Tahoma" charset="0"/>
              </a:rPr>
              <a:t> Image Processor, Chicago 1972 (Dunn/</a:t>
            </a:r>
            <a:r>
              <a:rPr lang="en-GB" sz="1200" dirty="0" err="1" smtClean="0">
                <a:latin typeface="Tahoma" charset="0"/>
              </a:rPr>
              <a:t>Vasulka</a:t>
            </a:r>
            <a:r>
              <a:rPr lang="en-GB" sz="1200" dirty="0" smtClean="0">
                <a:latin typeface="Tahoma" charset="0"/>
              </a:rPr>
              <a:t>/</a:t>
            </a:r>
            <a:r>
              <a:rPr lang="en-GB" sz="1200" dirty="0" err="1" smtClean="0">
                <a:latin typeface="Tahoma" charset="0"/>
              </a:rPr>
              <a:t>Weibel</a:t>
            </a:r>
            <a:r>
              <a:rPr lang="en-GB" sz="1200" dirty="0" smtClean="0">
                <a:latin typeface="Tahoma" charset="0"/>
              </a:rPr>
              <a:t>: </a:t>
            </a:r>
            <a:r>
              <a:rPr lang="en-GB" sz="1200" dirty="0" err="1" smtClean="0">
                <a:latin typeface="Tahoma" charset="0"/>
              </a:rPr>
              <a:t>Eigenwelt</a:t>
            </a:r>
            <a:r>
              <a:rPr lang="en-GB" sz="1200" dirty="0" smtClean="0">
                <a:latin typeface="Tahoma" charset="0"/>
              </a:rPr>
              <a:t> 1992, p.133).</a:t>
            </a:r>
            <a:endParaRPr lang="en-GB" sz="9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92696"/>
            <a:ext cx="4382822" cy="3495302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283968" y="4149080"/>
            <a:ext cx="4608512" cy="61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Right: </a:t>
            </a:r>
            <a:r>
              <a:rPr lang="en-GB" sz="1200" dirty="0">
                <a:latin typeface="Tahoma" charset="0"/>
              </a:rPr>
              <a:t>Triangle in Front of Square in Front of Circle in Front of Triangle, video, 1973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 smtClean="0">
                <a:latin typeface="Tahoma" charset="0"/>
              </a:rPr>
              <a:t>Screenshot from URL: </a:t>
            </a:r>
            <a:r>
              <a:rPr lang="en-GB" sz="1000" dirty="0">
                <a:latin typeface="Tahoma" charset="0"/>
              </a:rPr>
              <a:t>http://</a:t>
            </a:r>
            <a:r>
              <a:rPr lang="en-GB" sz="1000" dirty="0" err="1">
                <a:latin typeface="Tahoma" charset="0"/>
              </a:rPr>
              <a:t>www.vdb.org</a:t>
            </a:r>
            <a:r>
              <a:rPr lang="en-GB" sz="1000" dirty="0">
                <a:latin typeface="Tahoma" charset="0"/>
              </a:rPr>
              <a:t>/titles/triangle-front-square-front-circle-front-triangle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8E1B1E7-2966-5F44-AF58-4DEC7E460CB0}" type="slidenum">
              <a:rPr lang="en-GB"/>
              <a:pPr/>
              <a:t>16</a:t>
            </a:fld>
            <a:endParaRPr lang="en-GB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8062664" cy="463846"/>
          </a:xfrm>
          <a:solidFill>
            <a:schemeClr val="bg1">
              <a:lumMod val="75000"/>
            </a:schemeClr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err="1" smtClean="0">
                <a:latin typeface="Bitstream Vera Sans" charset="0"/>
              </a:rPr>
              <a:t>Ryral</a:t>
            </a:r>
            <a:r>
              <a:rPr lang="en-GB" sz="2400" dirty="0" smtClean="0">
                <a:latin typeface="Bitstream Vera Sans" charset="0"/>
              </a:rPr>
              <a:t>, 1976</a:t>
            </a:r>
            <a:endParaRPr lang="en-GB" sz="2400" dirty="0">
              <a:latin typeface="Bitstream Vera Sans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908720"/>
            <a:ext cx="805046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11560" y="3861048"/>
            <a:ext cx="7632848" cy="689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err="1">
                <a:latin typeface="Tahoma" charset="0"/>
              </a:rPr>
              <a:t>DeFanti</a:t>
            </a:r>
            <a:r>
              <a:rPr lang="en-GB" sz="1200" dirty="0">
                <a:latin typeface="Tahoma" charset="0"/>
              </a:rPr>
              <a:t>, Tom/Morton, Phil/</a:t>
            </a:r>
            <a:r>
              <a:rPr lang="en-GB" sz="1200" dirty="0" err="1">
                <a:latin typeface="Tahoma" charset="0"/>
              </a:rPr>
              <a:t>Sandin</a:t>
            </a:r>
            <a:r>
              <a:rPr lang="en-GB" sz="1200" dirty="0">
                <a:latin typeface="Tahoma" charset="0"/>
              </a:rPr>
              <a:t>, Dan/</a:t>
            </a:r>
            <a:r>
              <a:rPr lang="en-GB" sz="1200" dirty="0" err="1">
                <a:latin typeface="Tahoma" charset="0"/>
              </a:rPr>
              <a:t>Snyders</a:t>
            </a:r>
            <a:r>
              <a:rPr lang="en-GB" sz="1200" dirty="0">
                <a:latin typeface="Tahoma" charset="0"/>
              </a:rPr>
              <a:t>, Bob: </a:t>
            </a:r>
            <a:r>
              <a:rPr lang="en-GB" sz="1200" dirty="0" err="1">
                <a:latin typeface="Tahoma" charset="0"/>
              </a:rPr>
              <a:t>Ryral</a:t>
            </a:r>
            <a:r>
              <a:rPr lang="en-GB" sz="1200" dirty="0">
                <a:latin typeface="Tahoma" charset="0"/>
              </a:rPr>
              <a:t>, video of a live performance at the University of Illinois, Chicago 1976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Screenshots </a:t>
            </a:r>
            <a:r>
              <a:rPr lang="en-GB" sz="1000" dirty="0">
                <a:latin typeface="Tahoma" charset="0"/>
              </a:rPr>
              <a:t>from URL: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watch?v</a:t>
            </a:r>
            <a:r>
              <a:rPr lang="en-GB" sz="1000" dirty="0">
                <a:latin typeface="Tahoma" charset="0"/>
              </a:rPr>
              <a:t>=fnYwFstm4bk</a:t>
            </a:r>
          </a:p>
        </p:txBody>
      </p:sp>
    </p:spTree>
    <p:extLst>
      <p:ext uri="{BB962C8B-B14F-4D97-AF65-F5344CB8AC3E}">
        <p14:creationId xmlns:p14="http://schemas.microsoft.com/office/powerpoint/2010/main" val="38987572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17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404664"/>
            <a:ext cx="8640960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latin typeface="Bitstream Vera Sans" charset="0"/>
              </a:rPr>
              <a:t>EMC </a:t>
            </a:r>
            <a:r>
              <a:rPr lang="en-GB" sz="3200" dirty="0" err="1" smtClean="0">
                <a:latin typeface="Bitstream Vera Sans" charset="0"/>
              </a:rPr>
              <a:t>Spectron</a:t>
            </a:r>
            <a:r>
              <a:rPr lang="en-GB" sz="3200" dirty="0" smtClean="0">
                <a:latin typeface="Bitstream Vera Sans" charset="0"/>
              </a:rPr>
              <a:t> I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9512" y="4509120"/>
            <a:ext cx="475252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>
                <a:latin typeface="Tahoma"/>
              </a:rPr>
              <a:t>Electronic Music Studios, Ltd (EMS): </a:t>
            </a:r>
            <a:r>
              <a:rPr lang="en-US" sz="1200" dirty="0" err="1">
                <a:latin typeface="Tahoma"/>
              </a:rPr>
              <a:t>Spectron</a:t>
            </a:r>
            <a:r>
              <a:rPr lang="en-US" sz="1200" dirty="0">
                <a:latin typeface="Tahoma"/>
              </a:rPr>
              <a:t>, 1974. Video </a:t>
            </a:r>
            <a:r>
              <a:rPr lang="en-US" sz="1200" dirty="0" smtClean="0">
                <a:latin typeface="Tahoma"/>
              </a:rPr>
              <a:t>synthesizer</a:t>
            </a:r>
            <a:r>
              <a:rPr lang="en-US" sz="1200" dirty="0">
                <a:latin typeface="Tahoma"/>
              </a:rPr>
              <a:t> </a:t>
            </a:r>
            <a:r>
              <a:rPr lang="en-US" sz="1200" dirty="0" smtClean="0">
                <a:latin typeface="Tahoma"/>
              </a:rPr>
              <a:t>(</a:t>
            </a:r>
            <a:r>
              <a:rPr lang="en-US" sz="1200" dirty="0" err="1" smtClean="0">
                <a:latin typeface="Tahoma"/>
              </a:rPr>
              <a:t>Siedler</a:t>
            </a:r>
            <a:r>
              <a:rPr lang="en-US" sz="1200" dirty="0">
                <a:latin typeface="Tahoma"/>
              </a:rPr>
              <a:t>: EMS undated, p.7)</a:t>
            </a:r>
            <a:r>
              <a:rPr lang="en-US" sz="1200" dirty="0" smtClean="0">
                <a:latin typeface="Tahoma"/>
              </a:rPr>
              <a:t>.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9512" y="4941168"/>
            <a:ext cx="8676456" cy="74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>
                <a:latin typeface="Tahoma"/>
              </a:rPr>
              <a:t>Left: All parts. </a:t>
            </a:r>
          </a:p>
          <a:p>
            <a:pPr>
              <a:lnSpc>
                <a:spcPct val="100000"/>
              </a:lnSpc>
              <a:spcBef>
                <a:spcPts val="750"/>
              </a:spcBef>
            </a:pPr>
            <a:r>
              <a:rPr lang="en-US" sz="1200" dirty="0" smtClean="0">
                <a:latin typeface="Tahoma"/>
              </a:rPr>
              <a:t>Middle: </a:t>
            </a:r>
            <a:r>
              <a:rPr lang="en-US" sz="1200" dirty="0">
                <a:latin typeface="Tahoma"/>
              </a:rPr>
              <a:t>Digital Signal Matrix and Analog Control </a:t>
            </a:r>
            <a:r>
              <a:rPr lang="en-US" sz="1200" dirty="0" smtClean="0">
                <a:latin typeface="Tahoma"/>
              </a:rPr>
              <a:t>Matrix (</a:t>
            </a:r>
            <a:r>
              <a:rPr lang="en-US" sz="1200" dirty="0" err="1">
                <a:latin typeface="Tahoma"/>
              </a:rPr>
              <a:t>Monkhouse</a:t>
            </a:r>
            <a:r>
              <a:rPr lang="en-US" sz="1200" dirty="0">
                <a:latin typeface="Tahoma"/>
              </a:rPr>
              <a:t>: Art 1974, p.26). Right: 16 basic forms (</a:t>
            </a:r>
            <a:r>
              <a:rPr lang="en-US" sz="1200" dirty="0" err="1">
                <a:latin typeface="Tahoma"/>
              </a:rPr>
              <a:t>Siedler</a:t>
            </a:r>
            <a:r>
              <a:rPr lang="en-US" sz="1200" dirty="0">
                <a:latin typeface="Tahoma"/>
              </a:rPr>
              <a:t>: </a:t>
            </a:r>
            <a:r>
              <a:rPr lang="en-US" sz="1200" dirty="0" err="1">
                <a:latin typeface="Tahoma"/>
              </a:rPr>
              <a:t>Spectre</a:t>
            </a:r>
            <a:r>
              <a:rPr lang="en-US" sz="1200" dirty="0">
                <a:latin typeface="Tahoma"/>
              </a:rPr>
              <a:t> undated)</a:t>
            </a:r>
            <a:r>
              <a:rPr lang="en-US" sz="1200" dirty="0" smtClean="0">
                <a:latin typeface="Tahoma"/>
              </a:rPr>
              <a:t>.</a:t>
            </a:r>
            <a:r>
              <a:rPr lang="en-US" sz="1200" i="1" dirty="0" smtClean="0"/>
              <a:t> </a:t>
            </a: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http://</a:t>
            </a:r>
            <a:r>
              <a:rPr lang="en-GB" sz="1000" dirty="0" err="1">
                <a:latin typeface="Tahoma" charset="0"/>
              </a:rPr>
              <a:t>www.centerforvisualmusic.org</a:t>
            </a:r>
            <a:r>
              <a:rPr lang="en-GB" sz="1000" dirty="0">
                <a:latin typeface="Tahoma" charset="0"/>
              </a:rPr>
              <a:t>/abstronic2%20em%20arts.jpg</a:t>
            </a:r>
          </a:p>
        </p:txBody>
      </p:sp>
      <p:pic>
        <p:nvPicPr>
          <p:cNvPr id="4" name="Picture 3" descr="GCA_ill2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4616672" cy="3312368"/>
          </a:xfrm>
          <a:prstGeom prst="rect">
            <a:avLst/>
          </a:prstGeom>
        </p:spPr>
      </p:pic>
      <p:pic>
        <p:nvPicPr>
          <p:cNvPr id="5" name="Picture 4" descr="Bildschirmfoto 2015-08-24 um 01.22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6"/>
            <a:ext cx="4000748" cy="375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4099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18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427247"/>
            <a:ext cx="8280920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latin typeface="Bitstream Vera Sans" charset="0"/>
              </a:rPr>
              <a:t>EMC </a:t>
            </a:r>
            <a:r>
              <a:rPr lang="en-GB" sz="3200" dirty="0" err="1" smtClean="0">
                <a:latin typeface="Bitstream Vera Sans" charset="0"/>
              </a:rPr>
              <a:t>Spectron</a:t>
            </a:r>
            <a:r>
              <a:rPr lang="en-GB" sz="3200" dirty="0" smtClean="0">
                <a:latin typeface="Bitstream Vera Sans" charset="0"/>
              </a:rPr>
              <a:t> II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23528" y="3429000"/>
            <a:ext cx="3888432" cy="433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>
                <a:latin typeface="Tahoma"/>
              </a:rPr>
              <a:t>Guyonnet, Jacques: Lucifer </a:t>
            </a:r>
            <a:r>
              <a:rPr lang="en-US" sz="1200" dirty="0" err="1">
                <a:latin typeface="Tahoma"/>
              </a:rPr>
              <a:t>Photophore</a:t>
            </a:r>
            <a:r>
              <a:rPr lang="en-US" sz="1200" dirty="0">
                <a:latin typeface="Tahoma"/>
              </a:rPr>
              <a:t>, video, 1975</a:t>
            </a:r>
            <a:r>
              <a:rPr lang="en-US" sz="1200" i="1" dirty="0" smtClean="0"/>
              <a:t>. </a:t>
            </a: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/embed/T1cTqFGUf10</a:t>
            </a:r>
          </a:p>
        </p:txBody>
      </p:sp>
      <p:pic>
        <p:nvPicPr>
          <p:cNvPr id="5" name="Picture 4" descr="GCAPDF_ill6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923928" cy="2289934"/>
          </a:xfrm>
          <a:prstGeom prst="rect">
            <a:avLst/>
          </a:prstGeom>
        </p:spPr>
      </p:pic>
      <p:pic>
        <p:nvPicPr>
          <p:cNvPr id="6" name="Picture 5" descr="GCAPDF_ill7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4320480" cy="2306184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283968" y="3429000"/>
            <a:ext cx="4392488" cy="61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>
                <a:latin typeface="Tahoma"/>
              </a:rPr>
              <a:t>Calame, Geneviève/Guyonnet, Jacques: </a:t>
            </a:r>
            <a:r>
              <a:rPr lang="en-US" sz="1200" dirty="0" err="1">
                <a:latin typeface="Tahoma"/>
              </a:rPr>
              <a:t>Labyrinthes</a:t>
            </a:r>
            <a:r>
              <a:rPr lang="en-US" sz="1200" dirty="0">
                <a:latin typeface="Tahoma"/>
              </a:rPr>
              <a:t> </a:t>
            </a:r>
            <a:r>
              <a:rPr lang="en-US" sz="1200" dirty="0" err="1">
                <a:latin typeface="Tahoma"/>
              </a:rPr>
              <a:t>fluides</a:t>
            </a:r>
            <a:r>
              <a:rPr lang="en-US" sz="1200" dirty="0">
                <a:latin typeface="Tahoma"/>
              </a:rPr>
              <a:t>, video, 1976</a:t>
            </a:r>
            <a:r>
              <a:rPr lang="en-US" sz="1200" dirty="0" smtClean="0">
                <a:latin typeface="Tahoma"/>
              </a:rPr>
              <a:t>. </a:t>
            </a: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https://</a:t>
            </a:r>
            <a:r>
              <a:rPr lang="en-GB" sz="1000" dirty="0" err="1">
                <a:latin typeface="Tahoma" charset="0"/>
              </a:rPr>
              <a:t>www.youtube.com</a:t>
            </a:r>
            <a:r>
              <a:rPr lang="en-GB" sz="1000" dirty="0">
                <a:latin typeface="Tahoma" charset="0"/>
              </a:rPr>
              <a:t>/embed/</a:t>
            </a:r>
            <a:r>
              <a:rPr lang="en-GB" sz="1000" dirty="0" err="1">
                <a:latin typeface="Tahoma" charset="0"/>
              </a:rPr>
              <a:t>TRgXqOhBQEU</a:t>
            </a:r>
            <a:endParaRPr lang="en-GB" sz="1000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1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19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496944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Bill </a:t>
            </a:r>
            <a:r>
              <a:rPr lang="en-GB" sz="2400" dirty="0" err="1" smtClean="0">
                <a:latin typeface="Bitstream Vera Sans" charset="0"/>
              </a:rPr>
              <a:t>Etra</a:t>
            </a:r>
            <a:r>
              <a:rPr lang="en-GB" sz="2400" dirty="0" smtClean="0">
                <a:latin typeface="Bitstream Vera Sans" charset="0"/>
              </a:rPr>
              <a:t> &amp; Steve </a:t>
            </a:r>
            <a:r>
              <a:rPr lang="en-GB" sz="2400" dirty="0" err="1" smtClean="0">
                <a:latin typeface="Bitstream Vera Sans" charset="0"/>
              </a:rPr>
              <a:t>Rutt</a:t>
            </a:r>
            <a:r>
              <a:rPr lang="en-GB" sz="2400" dirty="0" smtClean="0">
                <a:latin typeface="Bitstream Vera Sans" charset="0"/>
              </a:rPr>
              <a:t>: The </a:t>
            </a:r>
            <a:r>
              <a:rPr lang="en-GB" sz="2400" dirty="0" err="1" smtClean="0">
                <a:latin typeface="Bitstream Vera Sans" charset="0"/>
              </a:rPr>
              <a:t>Rutt</a:t>
            </a:r>
            <a:r>
              <a:rPr lang="en-GB" sz="2400" dirty="0" smtClean="0">
                <a:latin typeface="Bitstream Vera Sans" charset="0"/>
              </a:rPr>
              <a:t>/</a:t>
            </a:r>
            <a:r>
              <a:rPr lang="en-GB" sz="2400" dirty="0" err="1" smtClean="0">
                <a:latin typeface="Bitstream Vera Sans" charset="0"/>
              </a:rPr>
              <a:t>Etra</a:t>
            </a:r>
            <a:r>
              <a:rPr lang="en-GB" sz="2400" dirty="0" smtClean="0">
                <a:latin typeface="Bitstream Vera Sans" charset="0"/>
              </a:rPr>
              <a:t> Scan Processor, 1973</a:t>
            </a:r>
            <a:endParaRPr lang="en-GB" sz="2400" dirty="0">
              <a:latin typeface="Bitstream Vera San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052736"/>
            <a:ext cx="4608512" cy="1525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1520" y="2564904"/>
            <a:ext cx="4680520" cy="79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Left, top: </a:t>
            </a:r>
            <a:r>
              <a:rPr lang="en-GB" sz="1200" dirty="0" err="1">
                <a:latin typeface="Tahoma" charset="0"/>
              </a:rPr>
              <a:t>Rutt</a:t>
            </a:r>
            <a:r>
              <a:rPr lang="en-GB" sz="1200" dirty="0">
                <a:latin typeface="Tahoma" charset="0"/>
              </a:rPr>
              <a:t>/</a:t>
            </a:r>
            <a:r>
              <a:rPr lang="en-GB" sz="1200" dirty="0" err="1">
                <a:latin typeface="Tahoma" charset="0"/>
              </a:rPr>
              <a:t>Etra</a:t>
            </a:r>
            <a:r>
              <a:rPr lang="en-GB" sz="1200" dirty="0">
                <a:latin typeface="Tahoma" charset="0"/>
              </a:rPr>
              <a:t> Model RE-4 Scan Processor.</a:t>
            </a:r>
          </a:p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Middle, top: </a:t>
            </a:r>
            <a:r>
              <a:rPr lang="en-GB" sz="1200" dirty="0">
                <a:latin typeface="Tahoma" charset="0"/>
              </a:rPr>
              <a:t>function diagram by Jeffrey </a:t>
            </a:r>
            <a:r>
              <a:rPr lang="en-GB" sz="1200" dirty="0" err="1">
                <a:latin typeface="Tahoma" charset="0"/>
              </a:rPr>
              <a:t>Schier</a:t>
            </a:r>
            <a:r>
              <a:rPr lang="en-GB" sz="1200" dirty="0" smtClean="0">
                <a:latin typeface="Tahoma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(Dunn/</a:t>
            </a:r>
            <a:r>
              <a:rPr lang="en-GB" sz="1200" dirty="0" err="1" smtClean="0">
                <a:latin typeface="Tahoma" charset="0"/>
              </a:rPr>
              <a:t>Vasulka</a:t>
            </a:r>
            <a:r>
              <a:rPr lang="en-GB" sz="1200" dirty="0" smtClean="0">
                <a:latin typeface="Tahoma" charset="0"/>
              </a:rPr>
              <a:t>/</a:t>
            </a:r>
            <a:r>
              <a:rPr lang="en-GB" sz="1200" dirty="0" err="1" smtClean="0">
                <a:latin typeface="Tahoma" charset="0"/>
              </a:rPr>
              <a:t>Weibel</a:t>
            </a:r>
            <a:r>
              <a:rPr lang="en-GB" sz="1200" dirty="0" smtClean="0">
                <a:latin typeface="Tahoma" charset="0"/>
              </a:rPr>
              <a:t>: </a:t>
            </a:r>
            <a:r>
              <a:rPr lang="en-GB" sz="1200" dirty="0" err="1" smtClean="0">
                <a:latin typeface="Tahoma" charset="0"/>
              </a:rPr>
              <a:t>Eigenwelt</a:t>
            </a:r>
            <a:r>
              <a:rPr lang="en-GB" sz="1200" dirty="0" smtClean="0">
                <a:latin typeface="Tahoma" charset="0"/>
              </a:rPr>
              <a:t> 1992, p.137,139)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2736"/>
            <a:ext cx="3826147" cy="24948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3645024"/>
            <a:ext cx="5472608" cy="59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Right, top: User 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manual for the 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Rutt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Etra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 Scan Processor with "system information flow".</a:t>
            </a:r>
          </a:p>
          <a:p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Rutt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Etra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: RE Video Synthesizer Systems Models RE 4A and RE 4B 1974, p.3).</a:t>
            </a:r>
            <a:endParaRPr lang="en-US" sz="1000" dirty="0">
              <a:solidFill>
                <a:schemeClr val="tx1"/>
              </a:solidFill>
              <a:latin typeface="Tahoma"/>
              <a:cs typeface="Tahoma"/>
            </a:endParaRPr>
          </a:p>
        </p:txBody>
      </p:sp>
      <p:pic>
        <p:nvPicPr>
          <p:cNvPr id="4" name="Picture 3" descr="Bildschirmfoto 2014-04-19 um 21.15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353887"/>
            <a:ext cx="7029900" cy="25041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4293096"/>
            <a:ext cx="1584176" cy="131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Right, bottom: </a:t>
            </a:r>
            <a:r>
              <a:rPr lang="en-US" sz="1200" dirty="0" err="1" smtClean="0">
                <a:solidFill>
                  <a:schemeClr val="tx1"/>
                </a:solidFill>
                <a:latin typeface="Tahoma"/>
                <a:cs typeface="Tahoma"/>
              </a:rPr>
              <a:t>Rutt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Etra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 Scan Processor, 1973. Demo by Bill </a:t>
            </a:r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Etra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, video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. 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Screenshots from URL: https://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www.youtube.com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watch?v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=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EZQiHuTbnes</a:t>
            </a:r>
            <a:endParaRPr lang="en-US" sz="1000" dirty="0">
              <a:solidFill>
                <a:schemeClr val="tx1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911817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2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11560" y="427247"/>
            <a:ext cx="7848872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smtClean="0">
                <a:latin typeface="Bitstream Vera Sans" charset="0"/>
              </a:rPr>
              <a:t>Early Video Systems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539552" y="3356992"/>
            <a:ext cx="3312368" cy="142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Left: Sony </a:t>
            </a:r>
            <a:r>
              <a:rPr lang="en-GB" sz="1200" dirty="0">
                <a:latin typeface="Tahoma" charset="0"/>
              </a:rPr>
              <a:t>VCK 2000, since 1965. A woman with microphone and a man with the video camera mounted on a tripod. Behind it: Recorder with magnetic tape and monitor. Photo: Sony</a:t>
            </a:r>
            <a:r>
              <a:rPr lang="en-GB" sz="1200" dirty="0" smtClean="0">
                <a:latin typeface="Tahoma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>
                <a:latin typeface="Tahoma" charset="0"/>
              </a:rPr>
              <a:t>Image Source: http://</a:t>
            </a:r>
            <a:r>
              <a:rPr lang="en-GB" sz="1000" dirty="0" err="1">
                <a:latin typeface="Tahoma" charset="0"/>
              </a:rPr>
              <a:t>www.smecc.org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sony_cv_series_video.htm</a:t>
            </a:r>
            <a:endParaRPr lang="en-GB" sz="1000" dirty="0">
              <a:latin typeface="Tahoma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851920" y="3717032"/>
            <a:ext cx="4608512" cy="64851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Middle: Sony </a:t>
            </a:r>
            <a:r>
              <a:rPr lang="en-GB" sz="1200" dirty="0" err="1">
                <a:latin typeface="Tahoma" charset="0"/>
              </a:rPr>
              <a:t>Porta</a:t>
            </a:r>
            <a:r>
              <a:rPr lang="en-GB" sz="1200" dirty="0">
                <a:latin typeface="Tahoma" charset="0"/>
              </a:rPr>
              <a:t> Pak CV 2400, since 1968. Left: Woman with video camera and portable video </a:t>
            </a:r>
            <a:r>
              <a:rPr lang="en-GB" sz="1200" dirty="0" smtClean="0">
                <a:latin typeface="Tahoma" charset="0"/>
              </a:rPr>
              <a:t>recorder. </a:t>
            </a:r>
            <a:r>
              <a:rPr lang="en-GB" sz="1200" dirty="0">
                <a:latin typeface="Tahoma" charset="0"/>
              </a:rPr>
              <a:t>Right: Video camera. Photos: Sony.</a:t>
            </a:r>
            <a:endParaRPr lang="en-GB" sz="900" dirty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3186354" cy="2264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24744"/>
            <a:ext cx="4608512" cy="2544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1920" y="4509120"/>
            <a:ext cx="5220072" cy="37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  <a:latin typeface="Tahoma"/>
              </a:rPr>
              <a:t>Middle: Image source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: </a:t>
            </a:r>
            <a:r>
              <a:rPr lang="en-US" sz="1000" dirty="0" smtClean="0">
                <a:solidFill>
                  <a:schemeClr val="tx1"/>
                </a:solidFill>
                <a:latin typeface="Tahoma"/>
              </a:rPr>
              <a:t>URL: http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://iasl.uni-muenchen.de/links/GCA-IV.</a:t>
            </a:r>
            <a:r>
              <a:rPr lang="en-US" sz="1000" dirty="0" smtClean="0">
                <a:solidFill>
                  <a:schemeClr val="tx1"/>
                </a:solidFill>
                <a:latin typeface="Tahoma"/>
              </a:rPr>
              <a:t>1e.html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ahoma"/>
              </a:rPr>
              <a:t>Image 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source: </a:t>
            </a:r>
            <a:r>
              <a:rPr lang="en-US" sz="1000" dirty="0" smtClean="0">
                <a:solidFill>
                  <a:schemeClr val="tx1"/>
                </a:solidFill>
                <a:latin typeface="Tahoma"/>
              </a:rPr>
              <a:t>URL: http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://</a:t>
            </a:r>
            <a:r>
              <a:rPr lang="en-US" sz="1000" dirty="0" err="1">
                <a:solidFill>
                  <a:schemeClr val="tx1"/>
                </a:solidFill>
                <a:latin typeface="Tahoma"/>
              </a:rPr>
              <a:t>www.smecc.org</a:t>
            </a:r>
            <a:r>
              <a:rPr lang="en-US" sz="1000" dirty="0">
                <a:solidFill>
                  <a:schemeClr val="tx1"/>
                </a:solidFill>
                <a:latin typeface="Tahoma"/>
              </a:rPr>
              <a:t>/video/wpe3C.gif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20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620688"/>
            <a:ext cx="8496944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Woody </a:t>
            </a:r>
            <a:r>
              <a:rPr lang="en-GB" sz="2800" dirty="0" err="1" smtClean="0">
                <a:latin typeface="Bitstream Vera Sans" charset="0"/>
              </a:rPr>
              <a:t>Vasulka</a:t>
            </a:r>
            <a:r>
              <a:rPr lang="en-GB" sz="2800" dirty="0" smtClean="0">
                <a:latin typeface="Bitstream Vera Sans" charset="0"/>
              </a:rPr>
              <a:t> (I)</a:t>
            </a:r>
            <a:endParaRPr lang="en-GB" sz="2800" dirty="0">
              <a:latin typeface="Bitstream Vera San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7" y="1340768"/>
            <a:ext cx="423374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1520" y="4797152"/>
            <a:ext cx="4320480" cy="84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Left: C</a:t>
            </a:r>
            <a:r>
              <a:rPr lang="en-GB" sz="1200" dirty="0">
                <a:latin typeface="Tahoma" charset="0"/>
              </a:rPr>
              <a:t>-Trend, </a:t>
            </a:r>
            <a:r>
              <a:rPr lang="en-GB" sz="1200" dirty="0" smtClean="0">
                <a:latin typeface="Tahoma" charset="0"/>
              </a:rPr>
              <a:t>video built with the </a:t>
            </a:r>
            <a:r>
              <a:rPr lang="en-GB" sz="1200" dirty="0" err="1" smtClean="0">
                <a:latin typeface="Tahoma" charset="0"/>
              </a:rPr>
              <a:t>Rutt</a:t>
            </a:r>
            <a:r>
              <a:rPr lang="en-GB" sz="1200" dirty="0" smtClean="0">
                <a:latin typeface="Tahoma" charset="0"/>
              </a:rPr>
              <a:t>/</a:t>
            </a:r>
            <a:r>
              <a:rPr lang="en-GB" sz="1200" dirty="0" err="1" smtClean="0">
                <a:latin typeface="Tahoma" charset="0"/>
              </a:rPr>
              <a:t>Etra</a:t>
            </a:r>
            <a:r>
              <a:rPr lang="en-GB" sz="1200" dirty="0" smtClean="0">
                <a:latin typeface="Tahoma" charset="0"/>
              </a:rPr>
              <a:t> Scan Processor, 1974.</a:t>
            </a:r>
          </a:p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000" dirty="0" smtClean="0">
                <a:latin typeface="Tahoma" charset="0"/>
              </a:rPr>
              <a:t>Screenshot </a:t>
            </a:r>
            <a:r>
              <a:rPr lang="en-GB" sz="1000" dirty="0">
                <a:latin typeface="Tahoma" charset="0"/>
              </a:rPr>
              <a:t>from URL: http://</a:t>
            </a:r>
            <a:r>
              <a:rPr lang="en-GB" sz="1000" dirty="0" err="1">
                <a:latin typeface="Tahoma" charset="0"/>
              </a:rPr>
              <a:t>vasulka.org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Videomasters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pages_stills</a:t>
            </a:r>
            <a:r>
              <a:rPr lang="en-GB" sz="1000" dirty="0">
                <a:latin typeface="Tahoma" charset="0"/>
              </a:rPr>
              <a:t>/index_19.html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480" y="1340768"/>
            <a:ext cx="4171938" cy="345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4797152"/>
            <a:ext cx="4104456" cy="70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Right: 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Artifacts, 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video built with the Digital Image Articulator, 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1980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.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ahoma"/>
                <a:cs typeface="Tahoma"/>
              </a:rPr>
              <a:t>Screenshot 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from URL: http://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vasulka.org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Videomasters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pages_stills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/index_14.html</a:t>
            </a:r>
          </a:p>
        </p:txBody>
      </p:sp>
    </p:spTree>
    <p:extLst>
      <p:ext uri="{BB962C8B-B14F-4D97-AF65-F5344CB8AC3E}">
        <p14:creationId xmlns:p14="http://schemas.microsoft.com/office/powerpoint/2010/main" val="169118174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21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620688"/>
            <a:ext cx="8568952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Woody </a:t>
            </a:r>
            <a:r>
              <a:rPr lang="en-GB" sz="2800" dirty="0" err="1" smtClean="0">
                <a:latin typeface="Bitstream Vera Sans" charset="0"/>
              </a:rPr>
              <a:t>Vasulka</a:t>
            </a:r>
            <a:r>
              <a:rPr lang="en-GB" sz="2800" dirty="0" smtClean="0">
                <a:latin typeface="Bitstream Vera Sans" charset="0"/>
              </a:rPr>
              <a:t> (II)</a:t>
            </a:r>
            <a:endParaRPr lang="en-GB" sz="2800" dirty="0">
              <a:latin typeface="Bitstream Vera Sans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51520" y="4509120"/>
            <a:ext cx="5040560" cy="109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Left</a:t>
            </a:r>
            <a:r>
              <a:rPr lang="en-GB" sz="1200" dirty="0">
                <a:latin typeface="Tahoma" charset="0"/>
              </a:rPr>
              <a:t>: Didactic Video, Tableau IV, 1975 (</a:t>
            </a:r>
            <a:r>
              <a:rPr lang="en-GB" sz="1200" dirty="0" err="1">
                <a:latin typeface="Tahoma" charset="0"/>
              </a:rPr>
              <a:t>Vasulka</a:t>
            </a:r>
            <a:r>
              <a:rPr lang="en-GB" sz="1200" dirty="0">
                <a:latin typeface="Tahoma" charset="0"/>
              </a:rPr>
              <a:t>/</a:t>
            </a:r>
            <a:r>
              <a:rPr lang="en-GB" sz="1200" dirty="0" err="1">
                <a:latin typeface="Tahoma" charset="0"/>
              </a:rPr>
              <a:t>Nygren</a:t>
            </a:r>
            <a:r>
              <a:rPr lang="en-GB" sz="1200" dirty="0">
                <a:latin typeface="Tahoma" charset="0"/>
              </a:rPr>
              <a:t>: Video 1975, p.13</a:t>
            </a:r>
            <a:r>
              <a:rPr lang="en-GB" sz="1200" dirty="0" smtClean="0">
                <a:latin typeface="Tahoma" charset="0"/>
              </a:rPr>
              <a:t>), demonstration of the </a:t>
            </a:r>
            <a:r>
              <a:rPr lang="en-GB" sz="1200" dirty="0" err="1" smtClean="0">
                <a:latin typeface="Tahoma" charset="0"/>
              </a:rPr>
              <a:t>Rutt</a:t>
            </a:r>
            <a:r>
              <a:rPr lang="en-GB" sz="1200" dirty="0" smtClean="0">
                <a:latin typeface="Tahoma" charset="0"/>
              </a:rPr>
              <a:t>/</a:t>
            </a:r>
            <a:r>
              <a:rPr lang="en-GB" sz="1200" dirty="0" err="1">
                <a:latin typeface="Tahoma" charset="0"/>
              </a:rPr>
              <a:t>E</a:t>
            </a:r>
            <a:r>
              <a:rPr lang="en-GB" sz="1200" dirty="0" err="1" smtClean="0">
                <a:latin typeface="Tahoma" charset="0"/>
              </a:rPr>
              <a:t>tra</a:t>
            </a:r>
            <a:r>
              <a:rPr lang="en-GB" sz="1200" dirty="0" smtClean="0">
                <a:latin typeface="Tahoma" charset="0"/>
              </a:rPr>
              <a:t> Scan Processor.</a:t>
            </a:r>
            <a:endParaRPr lang="en-GB" sz="1200" dirty="0">
              <a:latin typeface="Tahoma" charset="0"/>
            </a:endParaRPr>
          </a:p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Middle: </a:t>
            </a:r>
            <a:r>
              <a:rPr lang="en-GB" sz="1200" dirty="0">
                <a:latin typeface="Tahoma" charset="0"/>
              </a:rPr>
              <a:t>Syntax of Binary Images, Tableau 3 &amp; 4, 1978 (</a:t>
            </a:r>
            <a:r>
              <a:rPr lang="en-GB" sz="1200" dirty="0" err="1">
                <a:latin typeface="Tahoma" charset="0"/>
              </a:rPr>
              <a:t>Vasulka</a:t>
            </a:r>
            <a:r>
              <a:rPr lang="en-GB" sz="1200" dirty="0">
                <a:latin typeface="Tahoma" charset="0"/>
              </a:rPr>
              <a:t>/</a:t>
            </a:r>
            <a:r>
              <a:rPr lang="en-GB" sz="1200" dirty="0" err="1">
                <a:latin typeface="Tahoma" charset="0"/>
              </a:rPr>
              <a:t>Weibel</a:t>
            </a:r>
            <a:r>
              <a:rPr lang="en-GB" sz="1200" dirty="0">
                <a:latin typeface="Tahoma" charset="0"/>
              </a:rPr>
              <a:t>: Buffalo 2008, p.423</a:t>
            </a:r>
            <a:r>
              <a:rPr lang="en-GB" sz="1200" dirty="0" smtClean="0">
                <a:latin typeface="Tahoma" charset="0"/>
              </a:rPr>
              <a:t>), demonstration of the relations between the discrete elements “A” and “B” in “The Arithmetic Logic Unit (ALU)”.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68760"/>
            <a:ext cx="3664847" cy="29376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20072" y="4221088"/>
            <a:ext cx="3816424" cy="704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/>
                </a:solidFill>
                <a:latin typeface="Tahoma"/>
                <a:cs typeface="Tahoma"/>
              </a:rPr>
              <a:t>Noisefields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, 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video </a:t>
            </a:r>
            <a:r>
              <a:rPr lang="en-US" sz="1200" dirty="0" err="1" smtClean="0">
                <a:solidFill>
                  <a:schemeClr val="tx1"/>
                </a:solidFill>
                <a:latin typeface="Tahoma"/>
                <a:cs typeface="Tahoma"/>
              </a:rPr>
              <a:t>realised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 with analog video tools, </a:t>
            </a:r>
            <a:r>
              <a:rPr lang="en-US" sz="1200" dirty="0">
                <a:solidFill>
                  <a:schemeClr val="tx1"/>
                </a:solidFill>
                <a:latin typeface="Tahoma"/>
                <a:cs typeface="Tahoma"/>
              </a:rPr>
              <a:t>1974</a:t>
            </a:r>
            <a:r>
              <a:rPr lang="en-US" sz="1200" dirty="0" smtClean="0">
                <a:solidFill>
                  <a:schemeClr val="tx1"/>
                </a:solidFill>
                <a:latin typeface="Tahoma"/>
                <a:cs typeface="Tahoma"/>
              </a:rPr>
              <a:t>. 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Tahoma"/>
                <a:cs typeface="Tahoma"/>
              </a:rPr>
              <a:t>Screenshot 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from URL: http://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vasulka.org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Videomasters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</a:t>
            </a:r>
            <a:r>
              <a:rPr lang="en-US" sz="1000" dirty="0" err="1">
                <a:solidFill>
                  <a:schemeClr val="tx1"/>
                </a:solidFill>
                <a:latin typeface="Tahoma"/>
                <a:cs typeface="Tahoma"/>
              </a:rPr>
              <a:t>pages_stills</a:t>
            </a:r>
            <a:r>
              <a:rPr lang="en-US" sz="1000" dirty="0">
                <a:solidFill>
                  <a:schemeClr val="tx1"/>
                </a:solidFill>
                <a:latin typeface="Tahoma"/>
                <a:cs typeface="Tahoma"/>
              </a:rPr>
              <a:t>/index_42.html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268760"/>
            <a:ext cx="4885461" cy="322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6246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1027"/>
          <p:cNvSpPr txBox="1">
            <a:spLocks noChangeArrowheads="1"/>
          </p:cNvSpPr>
          <p:nvPr/>
        </p:nvSpPr>
        <p:spPr bwMode="auto">
          <a:xfrm>
            <a:off x="228600" y="304800"/>
            <a:ext cx="86868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>
                <a:latin typeface="Tahoma" charset="0"/>
              </a:rPr>
              <a:t>Literatur</a:t>
            </a:r>
            <a:endParaRPr lang="en-GB" sz="1200" dirty="0">
              <a:latin typeface="Tahoma" charset="0"/>
            </a:endParaRPr>
          </a:p>
        </p:txBody>
      </p:sp>
      <p:sp>
        <p:nvSpPr>
          <p:cNvPr id="45061" name="Text Box 1029"/>
          <p:cNvSpPr txBox="1">
            <a:spLocks noChangeArrowheads="1"/>
          </p:cNvSpPr>
          <p:nvPr/>
        </p:nvSpPr>
        <p:spPr bwMode="auto">
          <a:xfrm>
            <a:off x="8305800" y="6324600"/>
            <a:ext cx="457200" cy="28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smtClean="0">
                <a:solidFill>
                  <a:schemeClr val="tx1"/>
                </a:solidFill>
              </a:rPr>
              <a:t> 8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228600" y="304800"/>
            <a:ext cx="6477000" cy="615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Bibliography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with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informations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about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the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abbreviations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used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in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the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 </a:t>
            </a:r>
            <a:r>
              <a:rPr lang="de-DE" sz="1200" dirty="0" err="1" smtClean="0">
                <a:solidFill>
                  <a:schemeClr val="tx1"/>
                </a:solidFill>
                <a:latin typeface="Bitstream Vera Sans" charset="0"/>
              </a:rPr>
              <a:t>captions</a:t>
            </a:r>
            <a:r>
              <a:rPr lang="de-DE" sz="1200" dirty="0" smtClean="0">
                <a:solidFill>
                  <a:schemeClr val="tx1"/>
                </a:solidFill>
                <a:latin typeface="Bitstream Vera Sans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GB" sz="1000" dirty="0" err="1" smtClean="0">
                <a:solidFill>
                  <a:schemeClr val="tx1"/>
                </a:solidFill>
                <a:latin typeface="Tahoma" charset="0"/>
              </a:rPr>
              <a:t>Dreher</a:t>
            </a:r>
            <a:r>
              <a:rPr lang="en-GB" sz="1000" dirty="0" smtClean="0">
                <a:solidFill>
                  <a:schemeClr val="tx1"/>
                </a:solidFill>
                <a:latin typeface="Tahoma" charset="0"/>
              </a:rPr>
              <a:t>, Thomas: History of Computer Art. Chap. Bibliography. In: URL</a:t>
            </a:r>
            <a:r>
              <a:rPr lang="en-GB" sz="1000" dirty="0">
                <a:solidFill>
                  <a:schemeClr val="tx1"/>
                </a:solidFill>
                <a:latin typeface="Tahoma" charset="0"/>
              </a:rPr>
              <a:t>: http://</a:t>
            </a:r>
            <a:r>
              <a:rPr lang="en-GB" sz="1000" dirty="0" err="1">
                <a:solidFill>
                  <a:schemeClr val="tx1"/>
                </a:solidFill>
                <a:latin typeface="Tahoma" charset="0"/>
              </a:rPr>
              <a:t>iasl.uni-muenchen.de</a:t>
            </a:r>
            <a:r>
              <a:rPr lang="en-GB" sz="1000" dirty="0">
                <a:solidFill>
                  <a:schemeClr val="tx1"/>
                </a:solidFill>
                <a:latin typeface="Tahoma" charset="0"/>
              </a:rPr>
              <a:t>/links/GCA-</a:t>
            </a:r>
            <a:r>
              <a:rPr lang="en-GB" sz="1000" dirty="0" err="1">
                <a:solidFill>
                  <a:schemeClr val="tx1"/>
                </a:solidFill>
                <a:latin typeface="Tahoma" charset="0"/>
              </a:rPr>
              <a:t>IXe.html</a:t>
            </a:r>
            <a:endParaRPr lang="en-GB" sz="1000" dirty="0">
              <a:solidFill>
                <a:schemeClr val="tx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0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F2535B4-2E90-2C46-BE3D-BB65E07DCC7B}" type="slidenum">
              <a:rPr lang="en-GB"/>
              <a:pPr/>
              <a:t>3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60648"/>
            <a:ext cx="8424937" cy="610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4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67544" y="797571"/>
            <a:ext cx="8208912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WGBH TV, Boston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95536" y="3861048"/>
            <a:ext cx="3168352" cy="105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>
                <a:latin typeface="Tahoma" charset="0"/>
              </a:rPr>
              <a:t>Kaprow</a:t>
            </a:r>
            <a:r>
              <a:rPr lang="en-GB" sz="1200" dirty="0">
                <a:latin typeface="Tahoma" charset="0"/>
              </a:rPr>
              <a:t>, Allan: Hello, TV broadcast "The Medium is the </a:t>
            </a:r>
            <a:r>
              <a:rPr lang="en-GB" sz="1200" dirty="0" smtClean="0">
                <a:latin typeface="Tahoma" charset="0"/>
              </a:rPr>
              <a:t>Medium”, WGBH</a:t>
            </a:r>
            <a:r>
              <a:rPr lang="en-GB" sz="1200" dirty="0">
                <a:latin typeface="Tahoma" charset="0"/>
              </a:rPr>
              <a:t>, Boston, video, 1969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</a:t>
            </a:r>
            <a:r>
              <a:rPr lang="en-GB" sz="1000" dirty="0" err="1">
                <a:latin typeface="Tahoma" charset="0"/>
              </a:rPr>
              <a:t>www.eai.org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title.htm?id</a:t>
            </a:r>
            <a:r>
              <a:rPr lang="en-GB" sz="1000" dirty="0">
                <a:latin typeface="Tahoma" charset="0"/>
              </a:rPr>
              <a:t>=14357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7320" y="1484784"/>
            <a:ext cx="5069222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638800" y="6248400"/>
            <a:ext cx="2514600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900">
                <a:solidFill>
                  <a:srgbClr val="FFFFFF"/>
                </a:solidFill>
              </a:rPr>
              <a:t>UR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563888" y="3356992"/>
            <a:ext cx="5040560" cy="15249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200" dirty="0">
                <a:latin typeface="Tahoma" charset="0"/>
              </a:rPr>
              <a:t>Paik, Nam June. </a:t>
            </a:r>
            <a:endParaRPr lang="en-GB" sz="1200" dirty="0" smtClean="0">
              <a:latin typeface="Tahoma" charset="0"/>
            </a:endParaRPr>
          </a:p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Left: </a:t>
            </a:r>
            <a:r>
              <a:rPr lang="en-GB" sz="1200" dirty="0">
                <a:latin typeface="Tahoma" charset="0"/>
              </a:rPr>
              <a:t>Electronic Opera #1, WGBH-TV, Boston, video, 1969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000" dirty="0" smtClean="0">
                <a:latin typeface="Tahoma" charset="0"/>
              </a:rPr>
              <a:t>Screenshot </a:t>
            </a:r>
            <a:r>
              <a:rPr lang="en-GB" sz="1000" dirty="0">
                <a:latin typeface="Tahoma" charset="0"/>
              </a:rPr>
              <a:t>from URL: http://</a:t>
            </a:r>
            <a:r>
              <a:rPr lang="en-GB" sz="1000" dirty="0" err="1">
                <a:latin typeface="Tahoma" charset="0"/>
              </a:rPr>
              <a:t>openvault.wgbh.org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catalog</a:t>
            </a:r>
            <a:r>
              <a:rPr lang="en-GB" sz="1000" dirty="0">
                <a:latin typeface="Tahoma" charset="0"/>
              </a:rPr>
              <a:t>/ntw-mla000209-nam-june-paik-s-electronic-opera-1</a:t>
            </a:r>
          </a:p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Right</a:t>
            </a:r>
            <a:r>
              <a:rPr lang="en-GB" sz="1200" dirty="0">
                <a:latin typeface="Tahoma" charset="0"/>
              </a:rPr>
              <a:t>: Video Commune – The Beatles from Beginning to End, WGBH-TV, Boston, video, 1970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000" dirty="0" smtClean="0">
                <a:latin typeface="Tahoma" charset="0"/>
              </a:rPr>
              <a:t>Screenshot </a:t>
            </a:r>
            <a:r>
              <a:rPr lang="en-GB" sz="1000" dirty="0">
                <a:latin typeface="Tahoma" charset="0"/>
              </a:rPr>
              <a:t>from URL: http://</a:t>
            </a:r>
            <a:r>
              <a:rPr lang="en-GB" sz="1000" dirty="0" err="1">
                <a:latin typeface="Tahoma" charset="0"/>
              </a:rPr>
              <a:t>www.medienkunstnetz.de</a:t>
            </a:r>
            <a:r>
              <a:rPr lang="en-GB" sz="1000" dirty="0">
                <a:latin typeface="Tahoma" charset="0"/>
              </a:rPr>
              <a:t>/works/video-commune/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3064171" cy="23042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74B6AC9-9517-D64B-9E31-888B4402C429}" type="slidenum">
              <a:rPr lang="en-GB"/>
              <a:pPr/>
              <a:t>5</a:t>
            </a:fld>
            <a:endParaRPr lang="en-GB"/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640960" cy="463846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smtClean="0">
                <a:latin typeface="Bitstream Vera Sans" charset="0"/>
              </a:rPr>
              <a:t>Radical Software, 1970-1974</a:t>
            </a:r>
            <a:endParaRPr lang="en-GB" sz="1800" dirty="0">
              <a:latin typeface="Bitstream Vera Sans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638800" y="6324600"/>
            <a:ext cx="2590800" cy="4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5638800" y="6248400"/>
            <a:ext cx="2514600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900">
                <a:solidFill>
                  <a:srgbClr val="FFFFFF"/>
                </a:solidFill>
              </a:rPr>
              <a:t>UR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1043608" y="6309320"/>
            <a:ext cx="7344816" cy="27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95000"/>
              </a:lnSpc>
              <a:spcBef>
                <a:spcPts val="563"/>
              </a:spcBef>
            </a:pPr>
            <a:r>
              <a:rPr lang="en-GB" sz="1200" dirty="0" smtClean="0">
                <a:latin typeface="Tahoma" charset="0"/>
              </a:rPr>
              <a:t>Covers of the Journal Radical </a:t>
            </a:r>
            <a:r>
              <a:rPr lang="en-GB" sz="1200" dirty="0">
                <a:latin typeface="Tahoma" charset="0"/>
              </a:rPr>
              <a:t>Software, </a:t>
            </a:r>
            <a:r>
              <a:rPr lang="en-GB" sz="1200" dirty="0" smtClean="0">
                <a:latin typeface="Tahoma" charset="0"/>
              </a:rPr>
              <a:t>1970-74. </a:t>
            </a: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URL: http://</a:t>
            </a:r>
            <a:r>
              <a:rPr lang="en-GB" sz="1000" dirty="0" err="1">
                <a:latin typeface="Tahoma" charset="0"/>
              </a:rPr>
              <a:t>www.radicalsoftware.org</a:t>
            </a:r>
            <a:r>
              <a:rPr lang="en-GB" sz="1000" dirty="0">
                <a:latin typeface="Tahoma" charset="0"/>
              </a:rPr>
              <a:t>/e/</a:t>
            </a:r>
            <a:r>
              <a:rPr lang="en-GB" sz="1000" dirty="0" err="1">
                <a:latin typeface="Tahoma" charset="0"/>
              </a:rPr>
              <a:t>browse.html</a:t>
            </a:r>
            <a:endParaRPr lang="en-GB" sz="1000" dirty="0" smtClean="0">
              <a:latin typeface="Tahom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08720"/>
            <a:ext cx="5054792" cy="54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012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6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404664"/>
            <a:ext cx="8568952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err="1" smtClean="0">
                <a:latin typeface="Bitstream Vera Sans" charset="0"/>
              </a:rPr>
              <a:t>Oscillographs</a:t>
            </a:r>
            <a:r>
              <a:rPr lang="en-GB" sz="3200" dirty="0" smtClean="0">
                <a:latin typeface="Bitstream Vera Sans" charset="0"/>
              </a:rPr>
              <a:t> I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4365104"/>
            <a:ext cx="8892480" cy="10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Bute, Mary Ellen: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 smtClean="0">
                <a:latin typeface="Tahoma"/>
              </a:rPr>
              <a:t>Left: </a:t>
            </a:r>
            <a:r>
              <a:rPr lang="en-US" sz="1200" dirty="0" err="1" smtClean="0">
                <a:latin typeface="Tahoma"/>
              </a:rPr>
              <a:t>Bute</a:t>
            </a:r>
            <a:r>
              <a:rPr lang="en-US" sz="1200" dirty="0" smtClean="0">
                <a:latin typeface="Tahoma"/>
              </a:rPr>
              <a:t> </a:t>
            </a:r>
            <a:r>
              <a:rPr lang="en-US" sz="1200" dirty="0">
                <a:latin typeface="Tahoma"/>
              </a:rPr>
              <a:t>at the fine-tuning </a:t>
            </a:r>
            <a:r>
              <a:rPr lang="en-US" sz="1200" dirty="0" smtClean="0">
                <a:latin typeface="Tahoma"/>
              </a:rPr>
              <a:t>of her </a:t>
            </a:r>
            <a:r>
              <a:rPr lang="en-US" sz="1200" dirty="0" err="1">
                <a:latin typeface="Tahoma"/>
              </a:rPr>
              <a:t>oscillograph</a:t>
            </a:r>
            <a:r>
              <a:rPr lang="en-US" sz="1200" dirty="0">
                <a:latin typeface="Tahoma"/>
              </a:rPr>
              <a:t>. Photo: Ted Nemeth, c. 1954. Courtesy Center for Visual Music (</a:t>
            </a:r>
            <a:r>
              <a:rPr lang="en-US" sz="1200" dirty="0" err="1">
                <a:latin typeface="Tahoma"/>
              </a:rPr>
              <a:t>Zinman</a:t>
            </a:r>
            <a:r>
              <a:rPr lang="en-US" sz="1200" dirty="0">
                <a:latin typeface="Tahoma"/>
              </a:rPr>
              <a:t>: Circuit 2012, p.140</a:t>
            </a:r>
            <a:r>
              <a:rPr lang="en-US" sz="1200" dirty="0" smtClean="0">
                <a:latin typeface="Tahoma"/>
              </a:rPr>
              <a:t>)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smtClean="0">
                <a:latin typeface="Tahoma" charset="0"/>
              </a:rPr>
              <a:t>Right</a:t>
            </a:r>
            <a:r>
              <a:rPr lang="en-GB" sz="1200" dirty="0">
                <a:latin typeface="Tahoma" charset="0"/>
              </a:rPr>
              <a:t>: </a:t>
            </a:r>
            <a:r>
              <a:rPr lang="en-GB" sz="1200" dirty="0" err="1" smtClean="0">
                <a:latin typeface="Tahoma" charset="0"/>
              </a:rPr>
              <a:t>Abstronic</a:t>
            </a:r>
            <a:r>
              <a:rPr lang="en-GB" sz="1200" dirty="0">
                <a:latin typeface="Tahoma" charset="0"/>
              </a:rPr>
              <a:t>, film, 1952</a:t>
            </a:r>
            <a:r>
              <a:rPr lang="en-GB" sz="1200" dirty="0" smtClean="0">
                <a:latin typeface="Tahoma" charset="0"/>
              </a:rPr>
              <a:t>. </a:t>
            </a: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http://</a:t>
            </a:r>
            <a:r>
              <a:rPr lang="en-GB" sz="1000" dirty="0" err="1">
                <a:latin typeface="Tahoma" charset="0"/>
              </a:rPr>
              <a:t>www.centerforvisualmusic.org</a:t>
            </a:r>
            <a:r>
              <a:rPr lang="en-GB" sz="1000" dirty="0">
                <a:latin typeface="Tahoma" charset="0"/>
              </a:rPr>
              <a:t>/abstronic2%20em%20arts.jpg</a:t>
            </a:r>
          </a:p>
        </p:txBody>
      </p:sp>
      <p:pic>
        <p:nvPicPr>
          <p:cNvPr id="5" name="Picture 4" descr="GCA_ill2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116944" cy="3240360"/>
          </a:xfrm>
          <a:prstGeom prst="rect">
            <a:avLst/>
          </a:prstGeom>
        </p:spPr>
      </p:pic>
      <p:pic>
        <p:nvPicPr>
          <p:cNvPr id="6" name="Picture 5" descr="GCA_ill2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52736"/>
            <a:ext cx="4392488" cy="321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679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7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404664"/>
            <a:ext cx="8280920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err="1" smtClean="0">
                <a:latin typeface="Bitstream Vera Sans" charset="0"/>
              </a:rPr>
              <a:t>Oscillographs</a:t>
            </a:r>
            <a:r>
              <a:rPr lang="en-GB" sz="3200" dirty="0" smtClean="0">
                <a:latin typeface="Bitstream Vera Sans" charset="0"/>
              </a:rPr>
              <a:t> II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9512" y="4365104"/>
            <a:ext cx="8496944" cy="108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 smtClean="0">
                <a:latin typeface="Tahoma" charset="0"/>
              </a:rPr>
              <a:t>Franke</a:t>
            </a:r>
            <a:r>
              <a:rPr lang="en-GB" sz="1200" dirty="0" smtClean="0">
                <a:latin typeface="Tahoma" charset="0"/>
              </a:rPr>
              <a:t>, Herbert W.: </a:t>
            </a:r>
            <a:r>
              <a:rPr lang="en-US" sz="1200" dirty="0" smtClean="0">
                <a:latin typeface="Tahoma"/>
              </a:rPr>
              <a:t>UFA-</a:t>
            </a:r>
            <a:r>
              <a:rPr lang="en-US" sz="1200" dirty="0" err="1" smtClean="0">
                <a:latin typeface="Tahoma"/>
              </a:rPr>
              <a:t>Wochenschau</a:t>
            </a:r>
            <a:r>
              <a:rPr lang="en-US" sz="1200" dirty="0" smtClean="0">
                <a:latin typeface="Tahoma"/>
              </a:rPr>
              <a:t> 170/1959</a:t>
            </a:r>
            <a:r>
              <a:rPr lang="en-US" sz="1200" i="1" dirty="0" smtClean="0"/>
              <a:t>, </a:t>
            </a:r>
            <a:r>
              <a:rPr lang="en-US" sz="1200" dirty="0" smtClean="0">
                <a:latin typeface="Tahoma"/>
              </a:rPr>
              <a:t>film</a:t>
            </a:r>
            <a:r>
              <a:rPr lang="en-US" sz="1200" dirty="0">
                <a:latin typeface="Tahoma"/>
              </a:rPr>
              <a:t>, 10/27/1959 (weekly show for cinemas). Cameraman: </a:t>
            </a:r>
            <a:r>
              <a:rPr lang="en-US" sz="1200" dirty="0" err="1">
                <a:latin typeface="Tahoma"/>
              </a:rPr>
              <a:t>Vlasdeck</a:t>
            </a:r>
            <a:r>
              <a:rPr lang="en-US" sz="1200" dirty="0" smtClean="0">
                <a:latin typeface="Tahoma"/>
              </a:rPr>
              <a:t>. Left: </a:t>
            </a:r>
            <a:r>
              <a:rPr lang="en-US" sz="1200" dirty="0">
                <a:latin typeface="Tahoma"/>
              </a:rPr>
              <a:t>screen of the </a:t>
            </a:r>
            <a:r>
              <a:rPr lang="en-US" sz="1200" dirty="0" err="1">
                <a:latin typeface="Tahoma"/>
              </a:rPr>
              <a:t>oscillograph</a:t>
            </a:r>
            <a:r>
              <a:rPr lang="en-US" sz="1200" dirty="0">
                <a:latin typeface="Tahoma"/>
              </a:rPr>
              <a:t>.</a:t>
            </a:r>
            <a:r>
              <a:rPr lang="en-US" sz="1200" dirty="0" smtClean="0">
                <a:latin typeface="Tahoma"/>
              </a:rPr>
              <a:t> Right: </a:t>
            </a:r>
            <a:r>
              <a:rPr lang="en-US" sz="1200" dirty="0">
                <a:latin typeface="Tahoma"/>
              </a:rPr>
              <a:t>The units on the left of the </a:t>
            </a:r>
            <a:r>
              <a:rPr lang="en-US" sz="1200" dirty="0" err="1">
                <a:latin typeface="Tahoma"/>
              </a:rPr>
              <a:t>oscillograph</a:t>
            </a:r>
            <a:r>
              <a:rPr lang="en-US" sz="1200" dirty="0">
                <a:latin typeface="Tahoma"/>
              </a:rPr>
              <a:t> were used by </a:t>
            </a:r>
            <a:r>
              <a:rPr lang="en-US" sz="1200" dirty="0" err="1">
                <a:latin typeface="Tahoma"/>
              </a:rPr>
              <a:t>Franke</a:t>
            </a:r>
            <a:r>
              <a:rPr lang="en-US" sz="1200" dirty="0">
                <a:latin typeface="Tahoma"/>
              </a:rPr>
              <a:t> to readjust in real time the output, as it was produced by Franz </a:t>
            </a:r>
            <a:r>
              <a:rPr lang="en-US" sz="1200" dirty="0" err="1">
                <a:latin typeface="Tahoma"/>
              </a:rPr>
              <a:t>Raimann´s</a:t>
            </a:r>
            <a:r>
              <a:rPr lang="en-US" sz="1200" dirty="0">
                <a:latin typeface="Tahoma"/>
              </a:rPr>
              <a:t> analog calculation system</a:t>
            </a:r>
            <a:r>
              <a:rPr lang="en-US" sz="1200" i="1" dirty="0" smtClean="0">
                <a:hlinkClick r:id="rId3"/>
              </a:rPr>
              <a:t>.</a:t>
            </a:r>
            <a:r>
              <a:rPr lang="en-GB" sz="1200" dirty="0" smtClean="0">
                <a:latin typeface="Tahoma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https://</a:t>
            </a:r>
            <a:r>
              <a:rPr lang="en-GB" sz="1000" dirty="0" err="1">
                <a:latin typeface="Tahoma" charset="0"/>
              </a:rPr>
              <a:t>www.filmothek.bundesarchiv.de</a:t>
            </a:r>
            <a:r>
              <a:rPr lang="en-GB" sz="1000" dirty="0">
                <a:latin typeface="Tahoma" charset="0"/>
              </a:rPr>
              <a:t>/video/584360</a:t>
            </a:r>
          </a:p>
        </p:txBody>
      </p:sp>
      <p:pic>
        <p:nvPicPr>
          <p:cNvPr id="2" name="Picture 1" descr="GCA_ill2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2736"/>
            <a:ext cx="4249574" cy="3206567"/>
          </a:xfrm>
          <a:prstGeom prst="rect">
            <a:avLst/>
          </a:prstGeom>
        </p:spPr>
      </p:pic>
      <p:pic>
        <p:nvPicPr>
          <p:cNvPr id="3" name="Picture 2" descr="GCA_ill2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52736"/>
            <a:ext cx="4104455" cy="318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872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19C5482-A371-7849-AB24-DBBA5B49303B}" type="slidenum">
              <a:rPr lang="en-GB"/>
              <a:pPr/>
              <a:t>8</a:t>
            </a:fld>
            <a:endParaRPr lang="en-GB"/>
          </a:p>
        </p:txBody>
      </p:sp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404664"/>
            <a:ext cx="8352928" cy="586957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200" dirty="0" err="1" smtClean="0">
                <a:latin typeface="Bitstream Vera Sans" charset="0"/>
              </a:rPr>
              <a:t>Luminoscope</a:t>
            </a:r>
            <a:endParaRPr lang="en-GB" sz="3200" dirty="0">
              <a:latin typeface="Bitstream Vera Sans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7504" y="4797152"/>
            <a:ext cx="8784976" cy="11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GB" sz="1200" dirty="0" err="1" smtClean="0">
                <a:latin typeface="Tahoma" charset="0"/>
              </a:rPr>
              <a:t>Schoeffer</a:t>
            </a:r>
            <a:r>
              <a:rPr lang="en-GB" sz="1200" dirty="0" smtClean="0">
                <a:latin typeface="Tahoma" charset="0"/>
              </a:rPr>
              <a:t>, Nicolas: </a:t>
            </a: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 smtClean="0">
                <a:latin typeface="Tahoma"/>
                <a:ea typeface="바탕"/>
              </a:rPr>
              <a:t>Left: </a:t>
            </a:r>
            <a:r>
              <a:rPr lang="en-US" sz="1200" dirty="0" err="1" smtClean="0">
                <a:latin typeface="Tahoma"/>
                <a:ea typeface="바탕"/>
              </a:rPr>
              <a:t>Luminoscope</a:t>
            </a:r>
            <a:r>
              <a:rPr lang="en-US" sz="1200" dirty="0" smtClean="0">
                <a:latin typeface="Tahoma"/>
                <a:ea typeface="바탕"/>
              </a:rPr>
              <a:t> I, 1959</a:t>
            </a:r>
            <a:r>
              <a:rPr lang="en-GB" sz="1200" dirty="0">
                <a:latin typeface="Tahoma"/>
                <a:ea typeface="바탕"/>
              </a:rPr>
              <a:t>. </a:t>
            </a:r>
            <a:r>
              <a:rPr lang="en-GB" sz="1000" dirty="0">
                <a:latin typeface="Tahoma"/>
                <a:ea typeface="바탕"/>
              </a:rPr>
              <a:t>Image Source: https://s-media-cache-ak0.pinimg.com/originals/cd/</a:t>
            </a:r>
            <a:r>
              <a:rPr lang="en-GB" sz="1000" dirty="0" err="1">
                <a:latin typeface="Tahoma"/>
                <a:ea typeface="바탕"/>
              </a:rPr>
              <a:t>ff</a:t>
            </a:r>
            <a:r>
              <a:rPr lang="en-GB" sz="1000" dirty="0">
                <a:latin typeface="Tahoma"/>
                <a:ea typeface="바탕"/>
              </a:rPr>
              <a:t>/</a:t>
            </a:r>
            <a:r>
              <a:rPr lang="en-GB" sz="1000" dirty="0" err="1">
                <a:latin typeface="Tahoma"/>
                <a:ea typeface="바탕"/>
              </a:rPr>
              <a:t>dd</a:t>
            </a:r>
            <a:r>
              <a:rPr lang="en-GB" sz="1000" dirty="0">
                <a:latin typeface="Tahoma"/>
                <a:ea typeface="바탕"/>
              </a:rPr>
              <a:t>/cdffddc08e492b15d474a1d1fdbe8083.jpg</a:t>
            </a:r>
            <a:endParaRPr lang="en-GB" sz="1000" dirty="0" smtClean="0">
              <a:latin typeface="Tahoma"/>
              <a:ea typeface="바탕"/>
            </a:endParaRPr>
          </a:p>
          <a:p>
            <a:pPr>
              <a:lnSpc>
                <a:spcPct val="100000"/>
              </a:lnSpc>
              <a:spcBef>
                <a:spcPts val="750"/>
              </a:spcBef>
              <a:buFont typeface="Tahoma" charset="0"/>
              <a:buNone/>
            </a:pPr>
            <a:r>
              <a:rPr lang="en-US" sz="1200" dirty="0" err="1" smtClean="0">
                <a:latin typeface="Tahoma"/>
                <a:ea typeface="바탕"/>
              </a:rPr>
              <a:t>Rigth</a:t>
            </a:r>
            <a:r>
              <a:rPr lang="en-US" sz="1200" dirty="0" smtClean="0">
                <a:latin typeface="Tahoma"/>
                <a:ea typeface="바탕"/>
              </a:rPr>
              <a:t>: Variations </a:t>
            </a:r>
            <a:r>
              <a:rPr lang="en-US" sz="1200" dirty="0" err="1" smtClean="0">
                <a:latin typeface="Tahoma"/>
                <a:ea typeface="바탕"/>
              </a:rPr>
              <a:t>luminodynamiques</a:t>
            </a:r>
            <a:r>
              <a:rPr lang="en-US" sz="1200" dirty="0" smtClean="0">
                <a:latin typeface="Tahoma"/>
                <a:ea typeface="바탕"/>
              </a:rPr>
              <a:t>, film</a:t>
            </a:r>
            <a:r>
              <a:rPr lang="en-US" sz="1200" dirty="0">
                <a:latin typeface="Tahoma"/>
                <a:ea typeface="바탕"/>
              </a:rPr>
              <a:t>, 1961. Documentation of the </a:t>
            </a:r>
            <a:r>
              <a:rPr lang="en-US" sz="1200" dirty="0" err="1">
                <a:latin typeface="Tahoma"/>
                <a:ea typeface="바탕"/>
              </a:rPr>
              <a:t>programme</a:t>
            </a:r>
            <a:r>
              <a:rPr lang="en-US" sz="1200" dirty="0">
                <a:latin typeface="Tahoma"/>
                <a:ea typeface="바탕"/>
              </a:rPr>
              <a:t> sent by the television channel ORTF, 25th October 1961. Still with the gospel singer Gordon Heath</a:t>
            </a:r>
            <a:r>
              <a:rPr lang="en-GB" sz="1200" dirty="0" smtClean="0">
                <a:latin typeface="Tahoma"/>
                <a:ea typeface="바탕"/>
              </a:rPr>
              <a:t>. </a:t>
            </a:r>
            <a:r>
              <a:rPr lang="en-GB" sz="1000" dirty="0" smtClean="0">
                <a:latin typeface="Tahoma" charset="0"/>
              </a:rPr>
              <a:t>Image </a:t>
            </a:r>
            <a:r>
              <a:rPr lang="en-GB" sz="1000" dirty="0">
                <a:latin typeface="Tahoma" charset="0"/>
              </a:rPr>
              <a:t>Source: http://</a:t>
            </a:r>
            <a:r>
              <a:rPr lang="en-GB" sz="1000" dirty="0" err="1">
                <a:latin typeface="Tahoma" charset="0"/>
              </a:rPr>
              <a:t>www.olats.org</a:t>
            </a:r>
            <a:r>
              <a:rPr lang="en-GB" sz="1000" dirty="0">
                <a:latin typeface="Tahoma" charset="0"/>
              </a:rPr>
              <a:t>/</a:t>
            </a:r>
            <a:r>
              <a:rPr lang="en-GB" sz="1000" dirty="0" err="1">
                <a:latin typeface="Tahoma" charset="0"/>
              </a:rPr>
              <a:t>schoffer</a:t>
            </a:r>
            <a:r>
              <a:rPr lang="en-GB" sz="1000" dirty="0">
                <a:latin typeface="Tahoma" charset="0"/>
              </a:rPr>
              <a:t>/archives/Variations%20Luminodynamiques.html</a:t>
            </a:r>
          </a:p>
        </p:txBody>
      </p:sp>
      <p:pic>
        <p:nvPicPr>
          <p:cNvPr id="2" name="Picture 1" descr="GCA_ill2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3412604" cy="3395103"/>
          </a:xfrm>
          <a:prstGeom prst="rect">
            <a:avLst/>
          </a:prstGeom>
        </p:spPr>
      </p:pic>
      <p:pic>
        <p:nvPicPr>
          <p:cNvPr id="4" name="Picture 3" descr="GCA_ill2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52736"/>
            <a:ext cx="477053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972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36C8574-56D9-5F41-B664-8DF3BE074F05}" type="slidenum">
              <a:rPr lang="en-GB"/>
              <a:pPr/>
              <a:t>9</a:t>
            </a:fld>
            <a:endParaRPr lang="en-GB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043608" y="404664"/>
            <a:ext cx="6912768" cy="525401"/>
          </a:xfrm>
          <a:solidFill>
            <a:srgbClr val="C0C0C0"/>
          </a:solidFill>
          <a:ln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Font typeface="Bitstream Vera San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smtClean="0">
                <a:latin typeface="Bitstream Vera Sans" charset="0"/>
              </a:rPr>
              <a:t>ANIMATE</a:t>
            </a:r>
            <a:endParaRPr lang="en-GB" sz="2800" dirty="0">
              <a:latin typeface="Bitstream Vera Sans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052736"/>
            <a:ext cx="691948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971600" y="5661248"/>
            <a:ext cx="7200800" cy="84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defTabSz="44926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pPr>
              <a:lnSpc>
                <a:spcPct val="100000"/>
              </a:lnSpc>
              <a:spcBef>
                <a:spcPts val="563"/>
              </a:spcBef>
            </a:pPr>
            <a:r>
              <a:rPr lang="en-GB" sz="1200" dirty="0">
                <a:latin typeface="Tahoma" charset="0"/>
              </a:rPr>
              <a:t>Harrison </a:t>
            </a:r>
            <a:r>
              <a:rPr lang="en-GB" sz="1200" dirty="0" smtClean="0">
                <a:latin typeface="Tahoma" charset="0"/>
              </a:rPr>
              <a:t>III, </a:t>
            </a:r>
            <a:r>
              <a:rPr lang="en-GB" sz="1200" dirty="0">
                <a:latin typeface="Tahoma" charset="0"/>
              </a:rPr>
              <a:t>Lee: ANIMAC, 1962. A dancer controls the line patterns of a figure by activating sensors mounted on her body. Denver 1962 (photomontage</a:t>
            </a:r>
            <a:r>
              <a:rPr lang="en-GB" sz="1200" dirty="0" smtClean="0">
                <a:latin typeface="Tahoma" charset="0"/>
              </a:rPr>
              <a:t>). </a:t>
            </a:r>
            <a:r>
              <a:rPr lang="en-GB" sz="1000" dirty="0" smtClean="0">
                <a:latin typeface="Tahoma" charset="0"/>
                <a:cs typeface="Tahoma"/>
              </a:rPr>
              <a:t>Image </a:t>
            </a:r>
            <a:r>
              <a:rPr lang="en-GB" sz="1000" dirty="0">
                <a:latin typeface="Tahoma" charset="0"/>
                <a:cs typeface="Tahoma"/>
              </a:rPr>
              <a:t>Source: URL: http://</a:t>
            </a:r>
            <a:r>
              <a:rPr lang="en-GB" sz="1000" dirty="0" err="1">
                <a:latin typeface="Tahoma" charset="0"/>
                <a:cs typeface="Tahoma"/>
              </a:rPr>
              <a:t>www.vasulka.org</a:t>
            </a:r>
            <a:r>
              <a:rPr lang="en-GB" sz="1000" dirty="0">
                <a:latin typeface="Tahoma" charset="0"/>
                <a:cs typeface="Tahoma"/>
              </a:rPr>
              <a:t>/Kitchen/</a:t>
            </a:r>
            <a:r>
              <a:rPr lang="en-GB" sz="1000" dirty="0" err="1">
                <a:latin typeface="Tahoma" charset="0"/>
                <a:cs typeface="Tahoma"/>
              </a:rPr>
              <a:t>PDF_Eigenwelt</a:t>
            </a:r>
            <a:r>
              <a:rPr lang="en-GB" sz="1000" dirty="0">
                <a:latin typeface="Tahoma" charset="0"/>
                <a:cs typeface="Tahoma"/>
              </a:rPr>
              <a:t>/</a:t>
            </a:r>
            <a:r>
              <a:rPr lang="en-GB" sz="1000" dirty="0" err="1">
                <a:latin typeface="Tahoma" charset="0"/>
                <a:cs typeface="Tahoma"/>
              </a:rPr>
              <a:t>pdf</a:t>
            </a:r>
            <a:r>
              <a:rPr lang="en-GB" sz="1000" dirty="0">
                <a:latin typeface="Tahoma" charset="0"/>
                <a:cs typeface="Tahoma"/>
              </a:rPr>
              <a:t>/092-095.pdf</a:t>
            </a:r>
            <a:endParaRPr lang="en-GB" sz="10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63"/>
              </a:spcBef>
              <a:buFont typeface="Tahoma" charset="0"/>
              <a:buNone/>
            </a:pPr>
            <a:endParaRPr lang="en-GB" sz="1000" dirty="0" smtClean="0">
              <a:latin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Lucida Sans Unicode"/>
      </a:majorFont>
      <a:minorFont>
        <a:latin typeface="Times New Roman"/>
        <a:ea typeface="ＭＳ Ｐゴシック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Lucida Sans Unicod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  <a:cs typeface="Lucida Sans Unicode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8023</TotalTime>
  <Words>1838</Words>
  <Application>Microsoft Macintosh PowerPoint</Application>
  <PresentationFormat>On-screen Show (4:3)</PresentationFormat>
  <Paragraphs>139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History of Computer Art</vt:lpstr>
      <vt:lpstr>Early Video Systems</vt:lpstr>
      <vt:lpstr>PowerPoint Presentation</vt:lpstr>
      <vt:lpstr>WGBH TV, Boston</vt:lpstr>
      <vt:lpstr>Radical Software, 1970-1974</vt:lpstr>
      <vt:lpstr>Oscillographs I</vt:lpstr>
      <vt:lpstr>Oscillographs II</vt:lpstr>
      <vt:lpstr>Luminoscope</vt:lpstr>
      <vt:lpstr>ANIMATE</vt:lpstr>
      <vt:lpstr>Ture Sjölander</vt:lpstr>
      <vt:lpstr>Truqueur Universel/Video Colour Synthesizer</vt:lpstr>
      <vt:lpstr>SCANIMATE</vt:lpstr>
      <vt:lpstr>Video-Processors and Synthesizers, since 1970</vt:lpstr>
      <vt:lpstr>Stephen Beck: Direct Video Synthesizer, 1970</vt:lpstr>
      <vt:lpstr>Dan Sandin: Analog Image Processor, 1971-73</vt:lpstr>
      <vt:lpstr>Ryral, 1976</vt:lpstr>
      <vt:lpstr>EMC Spectron I</vt:lpstr>
      <vt:lpstr>EMC Spectron II</vt:lpstr>
      <vt:lpstr>Bill Etra &amp; Steve Rutt: The Rutt/Etra Scan Processor, 1973</vt:lpstr>
      <vt:lpstr>Woody Vasulka (I)</vt:lpstr>
      <vt:lpstr>Woody Vasulka (II)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Partizipation mit Kamera Von der Videokamera zum Kamera-Handy</dc:title>
  <cp:lastModifiedBy>Thomas</cp:lastModifiedBy>
  <cp:revision>331</cp:revision>
  <cp:lastPrinted>2015-08-27T20:38:46Z</cp:lastPrinted>
  <dcterms:modified xsi:type="dcterms:W3CDTF">2015-08-27T20:42:32Z</dcterms:modified>
</cp:coreProperties>
</file>