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gif" ContentType="image/gif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8" r:id="rId3"/>
    <p:sldId id="283" r:id="rId4"/>
    <p:sldId id="257" r:id="rId5"/>
    <p:sldId id="275" r:id="rId6"/>
    <p:sldId id="260" r:id="rId7"/>
    <p:sldId id="276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9" r:id="rId21"/>
    <p:sldId id="296" r:id="rId22"/>
    <p:sldId id="297" r:id="rId23"/>
    <p:sldId id="298" r:id="rId24"/>
    <p:sldId id="300" r:id="rId25"/>
    <p:sldId id="301" r:id="rId26"/>
    <p:sldId id="302" r:id="rId27"/>
    <p:sldId id="303" r:id="rId28"/>
    <p:sldId id="304" r:id="rId29"/>
    <p:sldId id="305" r:id="rId30"/>
    <p:sldId id="282" r:id="rId31"/>
  </p:sldIdLst>
  <p:sldSz cx="9144000" cy="6858000" type="screen4x3"/>
  <p:notesSz cx="6858000" cy="9144000"/>
  <p:defaultTextStyle>
    <a:defPPr>
      <a:defRPr lang="en-GB"/>
    </a:defPPr>
    <a:lvl1pPr algn="l" defTabSz="449263" rtl="0" fontAlgn="base">
      <a:lnSpc>
        <a:spcPct val="9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Lucida Sans Unicode" charset="0"/>
      </a:defRPr>
    </a:lvl1pPr>
    <a:lvl2pPr marL="457200" algn="l" defTabSz="449263" rtl="0" fontAlgn="base">
      <a:lnSpc>
        <a:spcPct val="9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Lucida Sans Unicode" charset="0"/>
      </a:defRPr>
    </a:lvl2pPr>
    <a:lvl3pPr marL="914400" algn="l" defTabSz="449263" rtl="0" fontAlgn="base">
      <a:lnSpc>
        <a:spcPct val="9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Lucida Sans Unicode" charset="0"/>
      </a:defRPr>
    </a:lvl3pPr>
    <a:lvl4pPr marL="1371600" algn="l" defTabSz="449263" rtl="0" fontAlgn="base">
      <a:lnSpc>
        <a:spcPct val="9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Lucida Sans Unicode" charset="0"/>
      </a:defRPr>
    </a:lvl4pPr>
    <a:lvl5pPr marL="1828800" algn="l" defTabSz="449263" rtl="0" fontAlgn="base">
      <a:lnSpc>
        <a:spcPct val="9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Lucida Sans Unicode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Lucida Sans Unicode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Lucida Sans Unicode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Lucida Sans Unicode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Lucida Sans Unicode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/>
  </p:normalViewPr>
  <p:slideViewPr>
    <p:cSldViewPr>
      <p:cViewPr varScale="1">
        <p:scale>
          <a:sx n="146" d="100"/>
          <a:sy n="146" d="100"/>
        </p:scale>
        <p:origin x="-1376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5DB4079-58C7-3E4E-8546-B35AD5068AB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80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8625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en-GB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8625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en-GB"/>
          </a:p>
        </p:txBody>
      </p:sp>
      <p:sp>
        <p:nvSpPr>
          <p:cNvPr id="2053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8825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4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6025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8625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en-GB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8625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44DF1352-EEC7-C041-B8E7-F2EF95F5CD0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1176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E30C221-263E-C248-9130-9411936DC62F}" type="slidenum">
              <a:rPr lang="en-GB"/>
              <a:pPr/>
              <a:t>1</a:t>
            </a:fld>
            <a:endParaRPr lang="en-GB"/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5803BE-D05D-C04E-9EA5-9C237D6F7ACA}" type="slidenum">
              <a:rPr lang="en-GB"/>
              <a:pPr/>
              <a:t>10</a:t>
            </a:fld>
            <a:endParaRPr lang="en-GB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5803BE-D05D-C04E-9EA5-9C237D6F7ACA}" type="slidenum">
              <a:rPr lang="en-GB"/>
              <a:pPr/>
              <a:t>11</a:t>
            </a:fld>
            <a:endParaRPr lang="en-GB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5803BE-D05D-C04E-9EA5-9C237D6F7ACA}" type="slidenum">
              <a:rPr lang="en-GB"/>
              <a:pPr/>
              <a:t>12</a:t>
            </a:fld>
            <a:endParaRPr lang="en-GB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5803BE-D05D-C04E-9EA5-9C237D6F7ACA}" type="slidenum">
              <a:rPr lang="en-GB"/>
              <a:pPr/>
              <a:t>13</a:t>
            </a:fld>
            <a:endParaRPr lang="en-GB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5803BE-D05D-C04E-9EA5-9C237D6F7ACA}" type="slidenum">
              <a:rPr lang="en-GB"/>
              <a:pPr/>
              <a:t>14</a:t>
            </a:fld>
            <a:endParaRPr lang="en-GB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5803BE-D05D-C04E-9EA5-9C237D6F7ACA}" type="slidenum">
              <a:rPr lang="en-GB"/>
              <a:pPr/>
              <a:t>15</a:t>
            </a:fld>
            <a:endParaRPr lang="en-GB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5803BE-D05D-C04E-9EA5-9C237D6F7ACA}" type="slidenum">
              <a:rPr lang="en-GB"/>
              <a:pPr/>
              <a:t>16</a:t>
            </a:fld>
            <a:endParaRPr lang="en-GB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5803BE-D05D-C04E-9EA5-9C237D6F7ACA}" type="slidenum">
              <a:rPr lang="en-GB"/>
              <a:pPr/>
              <a:t>17</a:t>
            </a:fld>
            <a:endParaRPr lang="en-GB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5803BE-D05D-C04E-9EA5-9C237D6F7ACA}" type="slidenum">
              <a:rPr lang="en-GB"/>
              <a:pPr/>
              <a:t>18</a:t>
            </a:fld>
            <a:endParaRPr lang="en-GB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5803BE-D05D-C04E-9EA5-9C237D6F7ACA}" type="slidenum">
              <a:rPr lang="en-GB"/>
              <a:pPr/>
              <a:t>19</a:t>
            </a:fld>
            <a:endParaRPr lang="en-GB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2FE6E6-01DF-B54C-B7AE-AF17139A9C90}" type="slidenum">
              <a:rPr lang="en-GB"/>
              <a:pPr/>
              <a:t>2</a:t>
            </a:fld>
            <a:endParaRPr lang="en-GB"/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5803BE-D05D-C04E-9EA5-9C237D6F7ACA}" type="slidenum">
              <a:rPr lang="en-GB"/>
              <a:pPr/>
              <a:t>20</a:t>
            </a:fld>
            <a:endParaRPr lang="en-GB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5803BE-D05D-C04E-9EA5-9C237D6F7ACA}" type="slidenum">
              <a:rPr lang="en-GB"/>
              <a:pPr/>
              <a:t>21</a:t>
            </a:fld>
            <a:endParaRPr lang="en-GB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5803BE-D05D-C04E-9EA5-9C237D6F7ACA}" type="slidenum">
              <a:rPr lang="en-GB"/>
              <a:pPr/>
              <a:t>22</a:t>
            </a:fld>
            <a:endParaRPr lang="en-GB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5803BE-D05D-C04E-9EA5-9C237D6F7ACA}" type="slidenum">
              <a:rPr lang="en-GB"/>
              <a:pPr/>
              <a:t>23</a:t>
            </a:fld>
            <a:endParaRPr lang="en-GB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5803BE-D05D-C04E-9EA5-9C237D6F7ACA}" type="slidenum">
              <a:rPr lang="en-GB"/>
              <a:pPr/>
              <a:t>24</a:t>
            </a:fld>
            <a:endParaRPr lang="en-GB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5803BE-D05D-C04E-9EA5-9C237D6F7ACA}" type="slidenum">
              <a:rPr lang="en-GB"/>
              <a:pPr/>
              <a:t>25</a:t>
            </a:fld>
            <a:endParaRPr lang="en-GB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5803BE-D05D-C04E-9EA5-9C237D6F7ACA}" type="slidenum">
              <a:rPr lang="en-GB"/>
              <a:pPr/>
              <a:t>26</a:t>
            </a:fld>
            <a:endParaRPr lang="en-GB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5803BE-D05D-C04E-9EA5-9C237D6F7ACA}" type="slidenum">
              <a:rPr lang="en-GB"/>
              <a:pPr/>
              <a:t>27</a:t>
            </a:fld>
            <a:endParaRPr lang="en-GB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5803BE-D05D-C04E-9EA5-9C237D6F7ACA}" type="slidenum">
              <a:rPr lang="en-GB"/>
              <a:pPr/>
              <a:t>28</a:t>
            </a:fld>
            <a:endParaRPr lang="en-GB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5803BE-D05D-C04E-9EA5-9C237D6F7ACA}" type="slidenum">
              <a:rPr lang="en-GB"/>
              <a:pPr/>
              <a:t>29</a:t>
            </a:fld>
            <a:endParaRPr lang="en-GB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2FE6E6-01DF-B54C-B7AE-AF17139A9C90}" type="slidenum">
              <a:rPr lang="en-GB"/>
              <a:pPr/>
              <a:t>3</a:t>
            </a:fld>
            <a:endParaRPr lang="en-GB"/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3EB5C4-6BFA-DA4C-8F2C-022D4F7AACB6}" type="slidenum">
              <a:rPr lang="en-GB"/>
              <a:pPr/>
              <a:t>30</a:t>
            </a:fld>
            <a:endParaRPr lang="en-GB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5803BE-D05D-C04E-9EA5-9C237D6F7ACA}" type="slidenum">
              <a:rPr lang="en-GB"/>
              <a:pPr/>
              <a:t>4</a:t>
            </a:fld>
            <a:endParaRPr lang="en-GB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5803BE-D05D-C04E-9EA5-9C237D6F7ACA}" type="slidenum">
              <a:rPr lang="en-GB"/>
              <a:pPr/>
              <a:t>5</a:t>
            </a:fld>
            <a:endParaRPr lang="en-GB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91DEF3-5C72-D849-B37F-B250D2550F91}" type="slidenum">
              <a:rPr lang="en-GB"/>
              <a:pPr/>
              <a:t>6</a:t>
            </a:fld>
            <a:endParaRPr lang="en-GB"/>
          </a:p>
        </p:txBody>
      </p:sp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5803BE-D05D-C04E-9EA5-9C237D6F7ACA}" type="slidenum">
              <a:rPr lang="en-GB"/>
              <a:pPr/>
              <a:t>7</a:t>
            </a:fld>
            <a:endParaRPr lang="en-GB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5803BE-D05D-C04E-9EA5-9C237D6F7ACA}" type="slidenum">
              <a:rPr lang="en-GB"/>
              <a:pPr/>
              <a:t>8</a:t>
            </a:fld>
            <a:endParaRPr lang="en-GB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5803BE-D05D-C04E-9EA5-9C237D6F7ACA}" type="slidenum">
              <a:rPr lang="en-GB"/>
              <a:pPr/>
              <a:t>9</a:t>
            </a:fld>
            <a:endParaRPr lang="en-GB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217F9F5-7165-6941-BA7D-B94418CCCF7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35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707BAED-556E-8647-82E2-214F7ED52AA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80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463550"/>
            <a:ext cx="1941512" cy="5751513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5313" cy="5751513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C857516-AE59-744F-9E0B-79FB99E73B7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381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9225" cy="14319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1825" cy="454025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2425" cy="454025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1825" cy="454025"/>
          </a:xfrm>
        </p:spPr>
        <p:txBody>
          <a:bodyPr/>
          <a:lstStyle>
            <a:lvl1pPr>
              <a:defRPr/>
            </a:lvl1pPr>
          </a:lstStyle>
          <a:p>
            <a:fld id="{914F83EE-5C53-1D4A-A590-B4CBD83BF96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888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3269E0F-53AE-BE41-AD09-DE29D380934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57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7B700D3-B1EA-7F4E-BC6D-2A3D87DD1ED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300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233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233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33CF0DA-7316-E849-9270-04F9D6D5EB6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410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8F404DE-3ED5-3F4D-85A5-D9F05E130BA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539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F911054-BB46-5142-A594-01400BD65DB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578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40978F3-DD73-D144-A3BE-45B939D3009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868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68DC29D-2332-A943-A22D-355327D82C7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354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FBB88BC-DDCC-AC49-868D-2CE52F3BFE7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427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6922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Klicken Sie, um das Format des Titeltextes zu bearbeiten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2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Klicken Sie, um die Formate des Gliederungstextes zu bearbeiten</a:t>
            </a:r>
          </a:p>
          <a:p>
            <a:pPr lvl="1"/>
            <a:r>
              <a:rPr lang="en-GB"/>
              <a:t>Zweite Gliederungsebene</a:t>
            </a:r>
          </a:p>
          <a:p>
            <a:pPr lvl="2"/>
            <a:r>
              <a:rPr lang="en-GB"/>
              <a:t>Dritte Gliederungsebene</a:t>
            </a:r>
          </a:p>
          <a:p>
            <a:pPr lvl="3"/>
            <a:r>
              <a:rPr lang="en-GB"/>
              <a:t>Vierte Gliederungsebene</a:t>
            </a:r>
          </a:p>
          <a:p>
            <a:pPr lvl="4"/>
            <a:r>
              <a:rPr lang="en-GB"/>
              <a:t>Fünfte Gliederungsebene</a:t>
            </a:r>
          </a:p>
          <a:p>
            <a:pPr lvl="4"/>
            <a:r>
              <a:rPr lang="en-GB"/>
              <a:t>Sechste Gliederungsebene</a:t>
            </a:r>
          </a:p>
          <a:p>
            <a:pPr lvl="4"/>
            <a:r>
              <a:rPr lang="en-GB"/>
              <a:t>Siebente Gliederungsebene</a:t>
            </a:r>
          </a:p>
          <a:p>
            <a:pPr lvl="4"/>
            <a:r>
              <a:rPr lang="en-GB"/>
              <a:t>Achte Gliederungsebene</a:t>
            </a:r>
          </a:p>
          <a:p>
            <a:pPr lvl="4"/>
            <a:r>
              <a:rPr lang="en-GB"/>
              <a:t>Neunte Gliederungsebene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1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24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1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fld id="{F50F462E-87D8-6D46-9A86-87E597633445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Lucida Sans Unicode" charset="0"/>
          <a:cs typeface="Lucida Sans Unicode" charset="0"/>
        </a:defRPr>
      </a:lvl2pPr>
      <a:lvl3pPr algn="ctr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Lucida Sans Unicode" charset="0"/>
          <a:cs typeface="Lucida Sans Unicode" charset="0"/>
        </a:defRPr>
      </a:lvl3pPr>
      <a:lvl4pPr algn="ctr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Lucida Sans Unicode" charset="0"/>
          <a:cs typeface="Lucida Sans Unicode" charset="0"/>
        </a:defRPr>
      </a:lvl4pPr>
      <a:lvl5pPr algn="ctr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Lucida Sans Unicode" charset="0"/>
          <a:cs typeface="Lucida Sans Unicode" charset="0"/>
        </a:defRPr>
      </a:lvl5pPr>
      <a:lvl6pPr marL="457200" algn="ctr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Lucida Sans Unicode" charset="0"/>
          <a:cs typeface="Lucida Sans Unicode" charset="0"/>
        </a:defRPr>
      </a:lvl6pPr>
      <a:lvl7pPr marL="914400" algn="ctr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Lucida Sans Unicode" charset="0"/>
          <a:cs typeface="Lucida Sans Unicode" charset="0"/>
        </a:defRPr>
      </a:lvl7pPr>
      <a:lvl8pPr marL="1371600" algn="ctr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Lucida Sans Unicode" charset="0"/>
          <a:cs typeface="Lucida Sans Unicode" charset="0"/>
        </a:defRPr>
      </a:lvl8pPr>
      <a:lvl9pPr marL="1828800" algn="ctr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Lucida Sans Unicode" charset="0"/>
          <a:cs typeface="Lucida Sans Unicode" charset="0"/>
        </a:defRPr>
      </a:lvl9pPr>
    </p:titleStyle>
    <p:bodyStyle>
      <a:lvl1pPr marL="339725" indent="-339725" algn="l" defTabSz="449263" rtl="0" fontAlgn="base">
        <a:lnSpc>
          <a:spcPct val="90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9775" indent="-282575" algn="l" defTabSz="449263" rtl="0" fontAlgn="base">
        <a:lnSpc>
          <a:spcPct val="90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800">
          <a:solidFill>
            <a:srgbClr val="000000"/>
          </a:solidFill>
          <a:latin typeface="+mn-lt"/>
          <a:ea typeface="Lucida Sans Unicode" charset="0"/>
          <a:cs typeface="+mn-cs"/>
        </a:defRPr>
      </a:lvl2pPr>
      <a:lvl3pPr marL="1143000" indent="-228600" algn="l" defTabSz="449263" rtl="0" fontAlgn="base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2400">
          <a:solidFill>
            <a:srgbClr val="000000"/>
          </a:solidFill>
          <a:latin typeface="+mn-lt"/>
          <a:ea typeface="Lucida Sans Unicode" charset="0"/>
          <a:cs typeface="+mn-cs"/>
        </a:defRPr>
      </a:lvl3pPr>
      <a:lvl4pPr marL="1600200" indent="-228600" algn="l" defTabSz="449263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000">
          <a:solidFill>
            <a:srgbClr val="000000"/>
          </a:solidFill>
          <a:latin typeface="+mn-lt"/>
          <a:ea typeface="Lucida Sans Unicode" charset="0"/>
          <a:cs typeface="+mn-cs"/>
        </a:defRPr>
      </a:lvl4pPr>
      <a:lvl5pPr marL="2057400" indent="-228600" algn="l" defTabSz="449263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n-lt"/>
          <a:ea typeface="Lucida Sans Unicode" charset="0"/>
          <a:cs typeface="+mn-cs"/>
        </a:defRPr>
      </a:lvl5pPr>
      <a:lvl6pPr marL="2514600" indent="-228600" algn="l" defTabSz="449263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n-lt"/>
          <a:ea typeface="Lucida Sans Unicode" charset="0"/>
          <a:cs typeface="+mn-cs"/>
        </a:defRPr>
      </a:lvl6pPr>
      <a:lvl7pPr marL="2971800" indent="-228600" algn="l" defTabSz="449263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n-lt"/>
          <a:ea typeface="Lucida Sans Unicode" charset="0"/>
          <a:cs typeface="+mn-cs"/>
        </a:defRPr>
      </a:lvl7pPr>
      <a:lvl8pPr marL="3429000" indent="-228600" algn="l" defTabSz="449263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n-lt"/>
          <a:ea typeface="Lucida Sans Unicode" charset="0"/>
          <a:cs typeface="+mn-cs"/>
        </a:defRPr>
      </a:lvl8pPr>
      <a:lvl9pPr marL="3886200" indent="-228600" algn="l" defTabSz="449263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n-lt"/>
          <a:ea typeface="Lucida Sans Unicode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gi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5.jpg"/><Relationship Id="rId5" Type="http://schemas.openxmlformats.org/officeDocument/2006/relationships/image" Target="../media/image6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g"/><Relationship Id="rId5" Type="http://schemas.openxmlformats.org/officeDocument/2006/relationships/image" Target="../media/image16.gif"/><Relationship Id="rId6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ADEA02B-971E-5D45-A320-5F96BC9EF7F6}" type="slidenum">
              <a:rPr lang="en-GB"/>
              <a:pPr/>
              <a:t>1</a:t>
            </a:fld>
            <a:endParaRPr lang="en-GB"/>
          </a:p>
        </p:txBody>
      </p:sp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755576" y="846946"/>
            <a:ext cx="7704856" cy="771623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latin typeface="Bitstream Vera Sans" charset="0"/>
              </a:rPr>
              <a:t>History of Computer Art</a:t>
            </a:r>
            <a:endParaRPr lang="en-GB" sz="2400" dirty="0">
              <a:latin typeface="Bitstream Vera Sans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403648" y="2276872"/>
            <a:ext cx="6400800" cy="291323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marL="457200" lvl="1" indent="0" algn="ctr">
              <a:lnSpc>
                <a:spcPct val="100000"/>
              </a:lnSpc>
              <a:spcBef>
                <a:spcPts val="500"/>
              </a:spcBef>
              <a:buFont typeface="Times New Roman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sz="2000" b="1" dirty="0" smtClean="0">
                <a:latin typeface="Tahoma" charset="0"/>
              </a:rPr>
              <a:t>Part IX: Net Art</a:t>
            </a:r>
          </a:p>
          <a:p>
            <a:pPr marL="457200" lvl="1" indent="0" algn="ctr">
              <a:lnSpc>
                <a:spcPct val="100000"/>
              </a:lnSpc>
              <a:spcBef>
                <a:spcPts val="500"/>
              </a:spcBef>
              <a:buFont typeface="Times New Roman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sz="2000" dirty="0" smtClean="0">
                <a:latin typeface="Tahoma" charset="0"/>
              </a:rPr>
              <a:t>Seminar, 28</a:t>
            </a:r>
            <a:r>
              <a:rPr lang="en-GB" sz="2000" baseline="30000" dirty="0" smtClean="0">
                <a:latin typeface="Tahoma" charset="0"/>
              </a:rPr>
              <a:t>nd</a:t>
            </a:r>
            <a:r>
              <a:rPr lang="en-GB" sz="2000" dirty="0" smtClean="0">
                <a:latin typeface="Tahoma" charset="0"/>
              </a:rPr>
              <a:t> April 2014</a:t>
            </a:r>
            <a:endParaRPr lang="en-GB" sz="2000" dirty="0">
              <a:latin typeface="Tahoma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500"/>
              </a:spcBef>
              <a:buFont typeface="Times New Roman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sz="2000" dirty="0" smtClean="0">
                <a:latin typeface="Tahoma" charset="0"/>
              </a:rPr>
              <a:t>Danube University </a:t>
            </a:r>
            <a:r>
              <a:rPr lang="en-GB" sz="2000" dirty="0" err="1" smtClean="0">
                <a:latin typeface="Tahoma" charset="0"/>
              </a:rPr>
              <a:t>Krems</a:t>
            </a:r>
            <a:endParaRPr lang="en-GB" sz="2000" dirty="0">
              <a:latin typeface="Tahoma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500"/>
              </a:spcBef>
              <a:buFont typeface="Times New Roman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sz="2000" dirty="0" smtClean="0">
                <a:latin typeface="Tahoma" charset="0"/>
              </a:rPr>
              <a:t>Department for Arts and Image Science</a:t>
            </a:r>
          </a:p>
          <a:p>
            <a:pPr marL="457200" lvl="1" indent="0" algn="ctr">
              <a:lnSpc>
                <a:spcPct val="100000"/>
              </a:lnSpc>
              <a:spcBef>
                <a:spcPts val="500"/>
              </a:spcBef>
              <a:buFont typeface="Times New Roman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sz="2000" dirty="0" err="1" smtClean="0">
                <a:latin typeface="Tahoma" charset="0"/>
              </a:rPr>
              <a:t>MediaArtHistories</a:t>
            </a:r>
            <a:r>
              <a:rPr lang="en-GB" sz="2000" dirty="0" smtClean="0">
                <a:latin typeface="Tahoma" charset="0"/>
              </a:rPr>
              <a:t>: Masters of Art</a:t>
            </a:r>
            <a:endParaRPr lang="en-GB" sz="2000" dirty="0">
              <a:latin typeface="Tahoma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500"/>
              </a:spcBef>
              <a:buFont typeface="Times New Roman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de-DE" sz="2000" dirty="0">
              <a:latin typeface="Tahoma" charset="0"/>
            </a:endParaRPr>
          </a:p>
          <a:p>
            <a:pPr marL="0" indent="0" algn="r">
              <a:buFont typeface="Times New Roman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de-DE" sz="2000" dirty="0">
                <a:latin typeface="Tahoma" charset="0"/>
              </a:rPr>
              <a:t>Thomas Dreher</a:t>
            </a:r>
            <a:endParaRPr lang="de-DE" sz="2000" i="1" dirty="0">
              <a:latin typeface="Tahoma" charset="0"/>
            </a:endParaRPr>
          </a:p>
          <a:p>
            <a:pPr marL="0" indent="0" algn="r">
              <a:buFont typeface="Times New Roman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de-DE" sz="1200" dirty="0" smtClean="0">
                <a:latin typeface="Tahoma" charset="0"/>
              </a:rPr>
              <a:t>URL: http</a:t>
            </a:r>
            <a:r>
              <a:rPr lang="de-DE" sz="1200" dirty="0">
                <a:latin typeface="Tahoma" charset="0"/>
              </a:rPr>
              <a:t>://</a:t>
            </a:r>
            <a:r>
              <a:rPr lang="de-DE" sz="1200" dirty="0" err="1">
                <a:latin typeface="Tahoma" charset="0"/>
              </a:rPr>
              <a:t>dreher.netzliteratur.net</a:t>
            </a:r>
            <a:endParaRPr lang="en-GB" sz="1200" dirty="0">
              <a:latin typeface="Tahom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3808" y="1772816"/>
            <a:ext cx="41764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  <a:latin typeface="Tahoma"/>
              </a:rPr>
              <a:t>URL: http</a:t>
            </a:r>
            <a:r>
              <a:rPr lang="en-US" sz="1200" dirty="0">
                <a:solidFill>
                  <a:schemeClr val="tx1"/>
                </a:solidFill>
                <a:latin typeface="Tahoma"/>
              </a:rPr>
              <a:t>://</a:t>
            </a:r>
            <a:r>
              <a:rPr lang="en-US" sz="1200" dirty="0" err="1">
                <a:solidFill>
                  <a:schemeClr val="tx1"/>
                </a:solidFill>
                <a:latin typeface="Tahoma"/>
              </a:rPr>
              <a:t>iasl.uni-muenchen.de</a:t>
            </a:r>
            <a:r>
              <a:rPr lang="en-US" sz="1200" dirty="0">
                <a:solidFill>
                  <a:schemeClr val="tx1"/>
                </a:solidFill>
                <a:latin typeface="Tahoma"/>
              </a:rPr>
              <a:t>/links/</a:t>
            </a:r>
            <a:r>
              <a:rPr lang="en-US" sz="1200" dirty="0" err="1">
                <a:solidFill>
                  <a:schemeClr val="tx1"/>
                </a:solidFill>
                <a:latin typeface="Tahoma"/>
              </a:rPr>
              <a:t>GCA_Indexe.html</a:t>
            </a:r>
            <a:endParaRPr lang="en-US" sz="1200" dirty="0">
              <a:solidFill>
                <a:schemeClr val="tx1"/>
              </a:solidFill>
              <a:latin typeface="Tahoma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CA_ill2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221088"/>
            <a:ext cx="3491880" cy="2618910"/>
          </a:xfrm>
          <a:prstGeom prst="rect">
            <a:avLst/>
          </a:prstGeom>
        </p:spPr>
      </p:pic>
      <p:sp>
        <p:nvSpPr>
          <p:cNvPr id="12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4B6AC9-9517-D64B-9E31-888B4402C429}" type="slidenum">
              <a:rPr lang="en-GB"/>
              <a:pPr/>
              <a:t>10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8064896" cy="463846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latin typeface="Bitstream Vera Sans" charset="0"/>
              </a:rPr>
              <a:t>Judy Malloy: Uncle Roger, 1986/87</a:t>
            </a:r>
            <a:endParaRPr lang="en-GB" sz="1800" dirty="0">
              <a:latin typeface="Bitstream Vera Sans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95536" y="6233060"/>
            <a:ext cx="460851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Left: File </a:t>
            </a:r>
            <a:r>
              <a:rPr lang="en-GB" sz="1200" dirty="0">
                <a:latin typeface="Tahoma" charset="0"/>
              </a:rPr>
              <a:t>1: A Party in Woodside, Art Com Electronic Network </a:t>
            </a:r>
            <a:r>
              <a:rPr lang="en-GB" sz="1200" dirty="0" err="1">
                <a:latin typeface="Tahoma" charset="0"/>
              </a:rPr>
              <a:t>Datanet</a:t>
            </a:r>
            <a:r>
              <a:rPr lang="en-GB" sz="1200" dirty="0">
                <a:latin typeface="Tahoma" charset="0"/>
              </a:rPr>
              <a:t> Artwork, 1987 (Malloy: </a:t>
            </a:r>
            <a:r>
              <a:rPr lang="en-GB" sz="1200" dirty="0" err="1">
                <a:latin typeface="Tahoma" charset="0"/>
              </a:rPr>
              <a:t>Narrabase</a:t>
            </a:r>
            <a:r>
              <a:rPr lang="en-GB" sz="1200" dirty="0">
                <a:latin typeface="Tahoma" charset="0"/>
              </a:rPr>
              <a:t> 1991, p.196, fig.1).</a:t>
            </a:r>
            <a:endParaRPr lang="en-GB" sz="1000" dirty="0">
              <a:latin typeface="Tahoma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5976" y="908720"/>
            <a:ext cx="4210436" cy="2826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638800" y="6324600"/>
            <a:ext cx="25908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3168352" cy="5296429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139952" y="3717032"/>
            <a:ext cx="460851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Right, top: A </a:t>
            </a:r>
            <a:r>
              <a:rPr lang="en-GB" sz="1200" dirty="0">
                <a:latin typeface="Tahoma" charset="0"/>
              </a:rPr>
              <a:t>Party in Woodside, Entry 11 in Art Com Electronic Network, Topic 14, 1986 (Malloy: </a:t>
            </a:r>
            <a:r>
              <a:rPr lang="en-GB" sz="1200" dirty="0" err="1">
                <a:latin typeface="Tahoma" charset="0"/>
              </a:rPr>
              <a:t>Narrabase</a:t>
            </a:r>
            <a:r>
              <a:rPr lang="en-GB" sz="1200" dirty="0">
                <a:latin typeface="Tahoma" charset="0"/>
              </a:rPr>
              <a:t> 1991, S.198, Fig.4).</a:t>
            </a:r>
            <a:endParaRPr lang="en-GB" sz="1000" dirty="0">
              <a:latin typeface="Tahoma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707904" y="4221088"/>
            <a:ext cx="1296144" cy="19719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Right, bottom: The </a:t>
            </a:r>
            <a:r>
              <a:rPr lang="en-GB" sz="1200" dirty="0">
                <a:latin typeface="Tahoma" charset="0"/>
              </a:rPr>
              <a:t>Blue Notebook, Record No.39, 1986, monitor </a:t>
            </a:r>
            <a:r>
              <a:rPr lang="en-GB" sz="1200" dirty="0" smtClean="0">
                <a:latin typeface="Tahoma" charset="0"/>
              </a:rPr>
              <a:t>presentation. </a:t>
            </a:r>
            <a:r>
              <a:rPr lang="en-GB" sz="1000" dirty="0">
                <a:latin typeface="Tahoma" charset="0"/>
              </a:rPr>
              <a:t>Screenshot from URL: https://</a:t>
            </a:r>
            <a:r>
              <a:rPr lang="en-GB" sz="1000" dirty="0" err="1">
                <a:latin typeface="Tahoma" charset="0"/>
              </a:rPr>
              <a:t>www.youtube.com</a:t>
            </a:r>
            <a:r>
              <a:rPr lang="en-GB" sz="1000" dirty="0">
                <a:latin typeface="Tahoma" charset="0"/>
              </a:rPr>
              <a:t>/</a:t>
            </a:r>
            <a:r>
              <a:rPr lang="en-GB" sz="1000" dirty="0" err="1">
                <a:latin typeface="Tahoma" charset="0"/>
              </a:rPr>
              <a:t>watch?v</a:t>
            </a:r>
            <a:r>
              <a:rPr lang="en-GB" sz="1000" dirty="0">
                <a:latin typeface="Tahoma" charset="0"/>
              </a:rPr>
              <a:t>=</a:t>
            </a:r>
            <a:r>
              <a:rPr lang="en-GB" sz="1000" dirty="0" smtClean="0">
                <a:latin typeface="Tahoma" charset="0"/>
              </a:rPr>
              <a:t>4qTT4rLEmCs</a:t>
            </a:r>
            <a:endParaRPr lang="en-GB" sz="1000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6079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4B6AC9-9517-D64B-9E31-888B4402C429}" type="slidenum">
              <a:rPr lang="en-GB"/>
              <a:pPr/>
              <a:t>11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539552" y="404664"/>
            <a:ext cx="8064896" cy="463846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latin typeface="Bitstream Vera Sans" charset="0"/>
              </a:rPr>
              <a:t>Hypertext Program </a:t>
            </a:r>
            <a:r>
              <a:rPr lang="en-GB" sz="2400" dirty="0" err="1" smtClean="0">
                <a:latin typeface="Bitstream Vera Sans" charset="0"/>
              </a:rPr>
              <a:t>Storyspace</a:t>
            </a:r>
            <a:r>
              <a:rPr lang="en-GB" sz="2400" dirty="0" smtClean="0">
                <a:latin typeface="Bitstream Vera Sans" charset="0"/>
              </a:rPr>
              <a:t>, since 1987</a:t>
            </a:r>
            <a:endParaRPr lang="en-GB" sz="1800" dirty="0">
              <a:latin typeface="Bitstream Vera Sans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2" y="908720"/>
            <a:ext cx="4129722" cy="308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638800" y="6324600"/>
            <a:ext cx="25908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3816424" cy="3100844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427984" y="4005064"/>
            <a:ext cx="4320480" cy="105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err="1">
                <a:latin typeface="Tahoma" charset="0"/>
              </a:rPr>
              <a:t>Landow</a:t>
            </a:r>
            <a:r>
              <a:rPr lang="en-GB" sz="1200" dirty="0">
                <a:latin typeface="Tahoma" charset="0"/>
              </a:rPr>
              <a:t>, George Paul/</a:t>
            </a:r>
            <a:r>
              <a:rPr lang="en-GB" sz="1200" dirty="0" err="1">
                <a:latin typeface="Tahoma" charset="0"/>
              </a:rPr>
              <a:t>Lanested</a:t>
            </a:r>
            <a:r>
              <a:rPr lang="en-GB" sz="1200" dirty="0">
                <a:latin typeface="Tahoma" charset="0"/>
              </a:rPr>
              <a:t>, Jon: In Memoriam Web, 1992, disk, </a:t>
            </a:r>
            <a:r>
              <a:rPr lang="en-GB" sz="1200" dirty="0" err="1">
                <a:latin typeface="Tahoma" charset="0"/>
              </a:rPr>
              <a:t>Eastgate</a:t>
            </a:r>
            <a:r>
              <a:rPr lang="en-GB" sz="1200" dirty="0">
                <a:latin typeface="Tahoma" charset="0"/>
              </a:rPr>
              <a:t> Systems, Inc.: </a:t>
            </a:r>
            <a:r>
              <a:rPr lang="en-GB" sz="1200" dirty="0" err="1">
                <a:latin typeface="Tahoma" charset="0"/>
              </a:rPr>
              <a:t>lexia</a:t>
            </a:r>
            <a:r>
              <a:rPr lang="en-GB" sz="1200" dirty="0">
                <a:latin typeface="Tahoma" charset="0"/>
              </a:rPr>
              <a:t> as windows with their own menus</a:t>
            </a:r>
            <a:r>
              <a:rPr lang="en-GB" sz="1200" dirty="0" smtClean="0">
                <a:latin typeface="Tahoma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000" dirty="0" smtClean="0">
                <a:latin typeface="Tahoma" charset="0"/>
              </a:rPr>
              <a:t>Image </a:t>
            </a:r>
            <a:r>
              <a:rPr lang="en-GB" sz="1000" dirty="0">
                <a:latin typeface="Tahoma" charset="0"/>
              </a:rPr>
              <a:t>source: URL: http://</a:t>
            </a:r>
            <a:r>
              <a:rPr lang="en-GB" sz="1000" dirty="0" err="1">
                <a:latin typeface="Tahoma" charset="0"/>
              </a:rPr>
              <a:t>www.technologysource.org</a:t>
            </a:r>
            <a:r>
              <a:rPr lang="en-GB" sz="1000" dirty="0">
                <a:latin typeface="Tahoma" charset="0"/>
              </a:rPr>
              <a:t>/resource/exhibits/00965-X.jpg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7544" y="4005064"/>
            <a:ext cx="3888432" cy="1036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Tahoma"/>
              </a:rPr>
              <a:t>Kahn, Paul/</a:t>
            </a:r>
            <a:r>
              <a:rPr lang="en-US" sz="1200" dirty="0" err="1">
                <a:solidFill>
                  <a:schemeClr val="tx1"/>
                </a:solidFill>
                <a:latin typeface="Tahoma"/>
              </a:rPr>
              <a:t>Landow</a:t>
            </a:r>
            <a:r>
              <a:rPr lang="en-US" sz="1200" dirty="0">
                <a:solidFill>
                  <a:schemeClr val="tx1"/>
                </a:solidFill>
                <a:latin typeface="Tahoma"/>
              </a:rPr>
              <a:t>, George Paul/</a:t>
            </a:r>
            <a:r>
              <a:rPr lang="en-US" sz="1200" dirty="0" err="1">
                <a:solidFill>
                  <a:schemeClr val="tx1"/>
                </a:solidFill>
                <a:latin typeface="Tahoma"/>
              </a:rPr>
              <a:t>Launhardt</a:t>
            </a:r>
            <a:r>
              <a:rPr lang="en-US" sz="1200" dirty="0">
                <a:solidFill>
                  <a:schemeClr val="tx1"/>
                </a:solidFill>
                <a:latin typeface="Tahoma"/>
              </a:rPr>
              <a:t>, Julie/Peter, Ronnie: The Dickens Web, </a:t>
            </a:r>
            <a:r>
              <a:rPr lang="en-US" sz="1200" dirty="0" err="1">
                <a:solidFill>
                  <a:schemeClr val="tx1"/>
                </a:solidFill>
                <a:latin typeface="Tahoma"/>
              </a:rPr>
              <a:t>Storyspace</a:t>
            </a:r>
            <a:r>
              <a:rPr lang="en-US" sz="1200" dirty="0">
                <a:solidFill>
                  <a:schemeClr val="tx1"/>
                </a:solidFill>
                <a:latin typeface="Tahoma"/>
              </a:rPr>
              <a:t> Map, 1992, disk, </a:t>
            </a:r>
            <a:r>
              <a:rPr lang="en-US" sz="1200" dirty="0" err="1">
                <a:solidFill>
                  <a:schemeClr val="tx1"/>
                </a:solidFill>
                <a:latin typeface="Tahoma"/>
              </a:rPr>
              <a:t>Eastgate</a:t>
            </a:r>
            <a:r>
              <a:rPr lang="en-US" sz="1200" dirty="0">
                <a:solidFill>
                  <a:schemeClr val="tx1"/>
                </a:solidFill>
                <a:latin typeface="Tahoma"/>
              </a:rPr>
              <a:t> Systems, Inc</a:t>
            </a:r>
            <a:r>
              <a:rPr lang="en-US" sz="1200" dirty="0" smtClean="0">
                <a:solidFill>
                  <a:schemeClr val="tx1"/>
                </a:solidFill>
                <a:latin typeface="Tahoma"/>
              </a:rPr>
              <a:t>. </a:t>
            </a:r>
          </a:p>
          <a:p>
            <a:endParaRPr lang="en-US" sz="1200" dirty="0">
              <a:solidFill>
                <a:schemeClr val="tx1"/>
              </a:solidFill>
              <a:latin typeface="Tahoma"/>
            </a:endParaRPr>
          </a:p>
          <a:p>
            <a:r>
              <a:rPr lang="en-US" sz="1000" dirty="0" smtClean="0">
                <a:solidFill>
                  <a:schemeClr val="tx1"/>
                </a:solidFill>
                <a:latin typeface="Tahoma"/>
              </a:rPr>
              <a:t>Image </a:t>
            </a:r>
            <a:r>
              <a:rPr lang="en-US" sz="1000" dirty="0">
                <a:solidFill>
                  <a:schemeClr val="tx1"/>
                </a:solidFill>
                <a:latin typeface="Tahoma"/>
              </a:rPr>
              <a:t>Source: URL: http://www-</a:t>
            </a:r>
            <a:r>
              <a:rPr lang="en-US" sz="1000" dirty="0" err="1">
                <a:solidFill>
                  <a:schemeClr val="tx1"/>
                </a:solidFill>
                <a:latin typeface="Tahoma"/>
              </a:rPr>
              <a:t>personal.umd.umich.edu</a:t>
            </a:r>
            <a:r>
              <a:rPr lang="en-US" sz="1000" dirty="0">
                <a:solidFill>
                  <a:schemeClr val="tx1"/>
                </a:solidFill>
                <a:latin typeface="Tahoma"/>
              </a:rPr>
              <a:t>/~</a:t>
            </a:r>
            <a:r>
              <a:rPr lang="en-US" sz="1000" dirty="0" err="1">
                <a:solidFill>
                  <a:schemeClr val="tx1"/>
                </a:solidFill>
                <a:latin typeface="Tahoma"/>
              </a:rPr>
              <a:t>jonsmith</a:t>
            </a:r>
            <a:r>
              <a:rPr lang="en-US" sz="1000" dirty="0">
                <a:solidFill>
                  <a:schemeClr val="tx1"/>
                </a:solidFill>
                <a:latin typeface="Tahoma"/>
              </a:rPr>
              <a:t>/</a:t>
            </a:r>
            <a:r>
              <a:rPr lang="en-US" sz="1000" dirty="0" err="1">
                <a:solidFill>
                  <a:schemeClr val="tx1"/>
                </a:solidFill>
                <a:latin typeface="Tahoma"/>
              </a:rPr>
              <a:t>bdickens.jpg</a:t>
            </a:r>
            <a:endParaRPr lang="en-US" sz="1000" dirty="0">
              <a:solidFill>
                <a:schemeClr val="tx1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966079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4B6AC9-9517-D64B-9E31-888B4402C429}" type="slidenum">
              <a:rPr lang="en-GB"/>
              <a:pPr/>
              <a:t>12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404664"/>
            <a:ext cx="3744416" cy="463846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latin typeface="Bitstream Vera Sans" charset="0"/>
              </a:rPr>
              <a:t>Michael Joyce</a:t>
            </a:r>
            <a:endParaRPr lang="en-GB" sz="1800" dirty="0">
              <a:latin typeface="Bitstream Vera Sans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95536" y="3933056"/>
            <a:ext cx="3960440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afternoon</a:t>
            </a:r>
            <a:r>
              <a:rPr lang="en-GB" sz="1200" dirty="0">
                <a:latin typeface="Tahoma" charset="0"/>
              </a:rPr>
              <a:t>: a story, 1987, </a:t>
            </a:r>
            <a:r>
              <a:rPr lang="en-GB" sz="1200" dirty="0" smtClean="0">
                <a:latin typeface="Tahoma" charset="0"/>
              </a:rPr>
              <a:t>programmed with </a:t>
            </a:r>
            <a:r>
              <a:rPr lang="en-GB" sz="1200" dirty="0" err="1" smtClean="0">
                <a:latin typeface="Tahoma" charset="0"/>
              </a:rPr>
              <a:t>Storypsace</a:t>
            </a:r>
            <a:r>
              <a:rPr lang="en-GB" sz="1200" dirty="0" smtClean="0">
                <a:latin typeface="Tahoma" charset="0"/>
              </a:rPr>
              <a:t>, disk</a:t>
            </a:r>
            <a:r>
              <a:rPr lang="en-GB" sz="1200" dirty="0">
                <a:latin typeface="Tahoma" charset="0"/>
              </a:rPr>
              <a:t>, </a:t>
            </a:r>
            <a:r>
              <a:rPr lang="en-GB" sz="1200" dirty="0" err="1">
                <a:latin typeface="Tahoma" charset="0"/>
              </a:rPr>
              <a:t>Eastgate</a:t>
            </a:r>
            <a:r>
              <a:rPr lang="en-GB" sz="1200" dirty="0">
                <a:latin typeface="Tahoma" charset="0"/>
              </a:rPr>
              <a:t> Systems, Inc. (illustration: CD-ROM version for Intel Mac, 2011).</a:t>
            </a:r>
            <a:endParaRPr lang="en-GB" sz="1000" dirty="0">
              <a:latin typeface="Tahoma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5976" y="980728"/>
            <a:ext cx="4210436" cy="280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638800" y="6324600"/>
            <a:ext cx="25908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0728"/>
            <a:ext cx="3816424" cy="2720491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283968" y="3933056"/>
            <a:ext cx="4464496" cy="867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err="1" smtClean="0">
                <a:latin typeface="Tahoma" charset="0"/>
              </a:rPr>
              <a:t>Zenobia</a:t>
            </a:r>
            <a:r>
              <a:rPr lang="en-GB" sz="1200" dirty="0">
                <a:latin typeface="Tahoma" charset="0"/>
              </a:rPr>
              <a:t>, Queen of Palmyra, 1988, </a:t>
            </a:r>
            <a:r>
              <a:rPr lang="en-GB" sz="1200" dirty="0" smtClean="0">
                <a:latin typeface="Tahoma" charset="0"/>
              </a:rPr>
              <a:t>programmed with HyperCard, disk. 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000" dirty="0" smtClean="0">
                <a:latin typeface="Tahoma" charset="0"/>
              </a:rPr>
              <a:t>Image </a:t>
            </a:r>
            <a:r>
              <a:rPr lang="en-GB" sz="1000" dirty="0">
                <a:latin typeface="Tahoma" charset="0"/>
              </a:rPr>
              <a:t>source: URL: http://</a:t>
            </a:r>
            <a:r>
              <a:rPr lang="en-GB" sz="1000" dirty="0" err="1">
                <a:latin typeface="Tahoma" charset="0"/>
              </a:rPr>
              <a:t>www.cddc.vt.edu</a:t>
            </a:r>
            <a:r>
              <a:rPr lang="en-GB" sz="1000" dirty="0">
                <a:latin typeface="Tahoma" charset="0"/>
              </a:rPr>
              <a:t>/host/</a:t>
            </a:r>
            <a:r>
              <a:rPr lang="en-GB" sz="1000" dirty="0" err="1">
                <a:latin typeface="Tahoma" charset="0"/>
              </a:rPr>
              <a:t>deena</a:t>
            </a:r>
            <a:r>
              <a:rPr lang="en-GB" sz="1000" dirty="0">
                <a:latin typeface="Tahoma" charset="0"/>
              </a:rPr>
              <a:t>/ht04paper/dickey/</a:t>
            </a:r>
            <a:r>
              <a:rPr lang="en-GB" sz="1000" dirty="0" err="1">
                <a:latin typeface="Tahoma" charset="0"/>
              </a:rPr>
              <a:t>dickey.jpg</a:t>
            </a:r>
            <a:endParaRPr lang="en-GB" sz="1000" dirty="0">
              <a:latin typeface="Tahoma" charset="0"/>
            </a:endParaRP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 bwMode="auto">
          <a:xfrm>
            <a:off x="4355976" y="404664"/>
            <a:ext cx="4176464" cy="463846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  <a:spAutoFit/>
          </a:bodyPr>
          <a:lstStyle>
            <a:lvl1pPr algn="ctr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 algn="ctr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 algn="ctr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 algn="ctr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marL="457200" algn="ctr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marL="914400" algn="ctr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marL="1371600" algn="ctr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marL="1828800" algn="ctr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latin typeface="Bitstream Vera Sans" charset="0"/>
              </a:rPr>
              <a:t>William Dickey</a:t>
            </a:r>
            <a:endParaRPr lang="en-GB" sz="1800" dirty="0">
              <a:latin typeface="Bitstream Ver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6079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4B6AC9-9517-D64B-9E31-888B4402C429}" type="slidenum">
              <a:rPr lang="en-GB"/>
              <a:pPr/>
              <a:t>13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3816424" cy="463846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latin typeface="Bitstream Vera Sans" charset="0"/>
              </a:rPr>
              <a:t>Stuart </a:t>
            </a:r>
            <a:r>
              <a:rPr lang="en-GB" sz="2400" dirty="0" err="1" smtClean="0">
                <a:latin typeface="Bitstream Vera Sans" charset="0"/>
              </a:rPr>
              <a:t>Moulthrop</a:t>
            </a:r>
            <a:endParaRPr lang="en-GB" sz="1800" dirty="0">
              <a:latin typeface="Bitstream Vera Sans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467544" y="4077072"/>
            <a:ext cx="3816424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err="1">
                <a:latin typeface="Tahoma" charset="0"/>
              </a:rPr>
              <a:t>Moulthrop</a:t>
            </a:r>
            <a:r>
              <a:rPr lang="en-GB" sz="1200" dirty="0">
                <a:latin typeface="Tahoma" charset="0"/>
              </a:rPr>
              <a:t>, Stuart: Victory Garden, 1991, North Garden, disk, </a:t>
            </a:r>
            <a:r>
              <a:rPr lang="en-GB" sz="1200" dirty="0" err="1">
                <a:latin typeface="Tahoma" charset="0"/>
              </a:rPr>
              <a:t>Eastgate</a:t>
            </a:r>
            <a:r>
              <a:rPr lang="en-GB" sz="1200" dirty="0">
                <a:latin typeface="Tahoma" charset="0"/>
              </a:rPr>
              <a:t> Systems, Inc. (illustration: CD-ROM version for Intel Mac).</a:t>
            </a:r>
            <a:endParaRPr lang="en-GB" sz="1000" dirty="0">
              <a:latin typeface="Tahoma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7710" y="908720"/>
            <a:ext cx="418955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638800" y="6324600"/>
            <a:ext cx="25908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0728"/>
            <a:ext cx="3816424" cy="2900482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283968" y="4149080"/>
            <a:ext cx="4464496" cy="713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err="1">
                <a:latin typeface="Tahoma" charset="0"/>
              </a:rPr>
              <a:t>Berkenheger</a:t>
            </a:r>
            <a:r>
              <a:rPr lang="en-GB" sz="1200" dirty="0">
                <a:latin typeface="Tahoma" charset="0"/>
              </a:rPr>
              <a:t>, Susanne: </a:t>
            </a:r>
            <a:r>
              <a:rPr lang="en-GB" sz="1200" dirty="0" err="1">
                <a:latin typeface="Tahoma" charset="0"/>
              </a:rPr>
              <a:t>Zeit</a:t>
            </a:r>
            <a:r>
              <a:rPr lang="en-GB" sz="1200" dirty="0">
                <a:latin typeface="Tahoma" charset="0"/>
              </a:rPr>
              <a:t> </a:t>
            </a:r>
            <a:r>
              <a:rPr lang="en-GB" sz="1200" dirty="0" err="1">
                <a:latin typeface="Tahoma" charset="0"/>
              </a:rPr>
              <a:t>für</a:t>
            </a:r>
            <a:r>
              <a:rPr lang="en-GB" sz="1200" dirty="0">
                <a:latin typeface="Tahoma" charset="0"/>
              </a:rPr>
              <a:t> die Bombe/Time for a Bomb, 1997, </a:t>
            </a:r>
            <a:r>
              <a:rPr lang="en-GB" sz="1200" dirty="0" err="1">
                <a:latin typeface="Tahoma" charset="0"/>
              </a:rPr>
              <a:t>hyperfiction</a:t>
            </a:r>
            <a:r>
              <a:rPr lang="en-GB" sz="1200" dirty="0">
                <a:latin typeface="Tahoma" charset="0"/>
              </a:rPr>
              <a:t> on the </a:t>
            </a:r>
            <a:r>
              <a:rPr lang="en-GB" sz="1200" dirty="0" smtClean="0">
                <a:latin typeface="Tahoma" charset="0"/>
              </a:rPr>
              <a:t>web.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000" dirty="0" smtClean="0">
                <a:latin typeface="Tahoma" charset="0"/>
              </a:rPr>
              <a:t>URL</a:t>
            </a:r>
            <a:r>
              <a:rPr lang="en-GB" sz="1000" dirty="0">
                <a:latin typeface="Tahoma" charset="0"/>
              </a:rPr>
              <a:t>: http://</a:t>
            </a:r>
            <a:r>
              <a:rPr lang="en-GB" sz="1000" dirty="0" err="1">
                <a:latin typeface="Tahoma" charset="0"/>
              </a:rPr>
              <a:t>berkenheger.netzliteratur.net</a:t>
            </a:r>
            <a:r>
              <a:rPr lang="en-GB" sz="1000" dirty="0">
                <a:latin typeface="Tahoma" charset="0"/>
              </a:rPr>
              <a:t>/</a:t>
            </a:r>
            <a:r>
              <a:rPr lang="en-GB" sz="1000" dirty="0" err="1">
                <a:latin typeface="Tahoma" charset="0"/>
              </a:rPr>
              <a:t>ouargla</a:t>
            </a:r>
            <a:r>
              <a:rPr lang="en-GB" sz="1000" dirty="0">
                <a:latin typeface="Tahoma" charset="0"/>
              </a:rPr>
              <a:t>/</a:t>
            </a:r>
            <a:r>
              <a:rPr lang="en-GB" sz="1000" dirty="0" err="1">
                <a:latin typeface="Tahoma" charset="0"/>
              </a:rPr>
              <a:t>wargla</a:t>
            </a:r>
            <a:r>
              <a:rPr lang="en-GB" sz="1000" dirty="0">
                <a:latin typeface="Tahoma" charset="0"/>
              </a:rPr>
              <a:t>/99Dollar.htm.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 bwMode="auto">
          <a:xfrm>
            <a:off x="4355976" y="404664"/>
            <a:ext cx="4176464" cy="463846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  <a:spAutoFit/>
          </a:bodyPr>
          <a:lstStyle>
            <a:lvl1pPr algn="ctr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 algn="ctr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 algn="ctr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 algn="ctr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marL="457200" algn="ctr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marL="914400" algn="ctr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marL="1371600" algn="ctr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marL="1828800" algn="ctr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latin typeface="Bitstream Vera Sans" charset="0"/>
              </a:rPr>
              <a:t>Susanne </a:t>
            </a:r>
            <a:r>
              <a:rPr lang="en-GB" sz="2400" dirty="0" err="1" smtClean="0">
                <a:latin typeface="Bitstream Vera Sans" charset="0"/>
              </a:rPr>
              <a:t>Berkenheger</a:t>
            </a:r>
            <a:endParaRPr lang="en-GB" sz="1800" dirty="0">
              <a:latin typeface="Bitstream Ver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305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4B6AC9-9517-D64B-9E31-888B4402C429}" type="slidenum">
              <a:rPr lang="en-GB"/>
              <a:pPr/>
              <a:t>14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8064896" cy="463846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latin typeface="Bitstream Vera Sans" charset="0"/>
              </a:rPr>
              <a:t>Generative Literature on the Web</a:t>
            </a:r>
            <a:endParaRPr lang="en-GB" sz="1800" dirty="0">
              <a:latin typeface="Bitstream Vera Sans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95536" y="3429000"/>
            <a:ext cx="4032448" cy="713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>
                <a:latin typeface="Tahoma" charset="0"/>
              </a:rPr>
              <a:t>Biggs, Simon: The Great Wall of China, 1997, web project</a:t>
            </a:r>
            <a:r>
              <a:rPr lang="en-GB" sz="1200" dirty="0" smtClean="0">
                <a:latin typeface="Tahoma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000" dirty="0">
                <a:latin typeface="Tahoma" charset="0"/>
              </a:rPr>
              <a:t>URL: http://</a:t>
            </a:r>
            <a:r>
              <a:rPr lang="en-GB" sz="1000" dirty="0" err="1">
                <a:latin typeface="Tahoma" charset="0"/>
              </a:rPr>
              <a:t>www.littlepig.org.uk</a:t>
            </a:r>
            <a:r>
              <a:rPr lang="en-GB" sz="1000" dirty="0">
                <a:latin typeface="Tahoma" charset="0"/>
              </a:rPr>
              <a:t>/wall/</a:t>
            </a:r>
            <a:r>
              <a:rPr lang="en-GB" sz="1000" dirty="0" err="1">
                <a:latin typeface="Tahoma" charset="0"/>
              </a:rPr>
              <a:t>thewall.htm</a:t>
            </a:r>
            <a:endParaRPr lang="en-GB" sz="1000" dirty="0">
              <a:latin typeface="Tahoma" charset="0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638800" y="6324600"/>
            <a:ext cx="25908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283968" y="4149080"/>
            <a:ext cx="4464496" cy="713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>
                <a:latin typeface="Tahoma" charset="0"/>
              </a:rPr>
              <a:t>Cramer, Florian: Here Comes Everybody, permutations, 1996-98, web project</a:t>
            </a:r>
            <a:r>
              <a:rPr lang="en-GB" sz="1200" dirty="0" smtClean="0">
                <a:latin typeface="Tahoma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000" dirty="0">
                <a:latin typeface="Tahoma" charset="0"/>
              </a:rPr>
              <a:t>URL: http://</a:t>
            </a:r>
            <a:r>
              <a:rPr lang="en-GB" sz="1000" dirty="0" err="1">
                <a:latin typeface="Tahoma" charset="0"/>
              </a:rPr>
              <a:t>permutations.pleintekst.nl</a:t>
            </a:r>
            <a:r>
              <a:rPr lang="en-GB" sz="1000" dirty="0">
                <a:latin typeface="Tahoma" charset="0"/>
              </a:rPr>
              <a:t>/n-8/</a:t>
            </a:r>
            <a:r>
              <a:rPr lang="en-GB" sz="1000" dirty="0" err="1">
                <a:latin typeface="Tahoma" charset="0"/>
              </a:rPr>
              <a:t>aleph.cgi</a:t>
            </a:r>
            <a:r>
              <a:rPr lang="en-GB" sz="1000" dirty="0">
                <a:latin typeface="Tahoma" charset="0"/>
              </a:rPr>
              <a:t>?&amp;q=</a:t>
            </a:r>
            <a:r>
              <a:rPr lang="en-GB" sz="1000" dirty="0" err="1">
                <a:latin typeface="Tahoma" charset="0"/>
              </a:rPr>
              <a:t>river&amp;i</a:t>
            </a:r>
            <a:r>
              <a:rPr lang="en-GB" sz="1000" dirty="0">
                <a:latin typeface="Tahoma" charset="0"/>
              </a:rPr>
              <a:t>=w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908720"/>
            <a:ext cx="4156681" cy="2448272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1167" y="908720"/>
            <a:ext cx="418264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305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4B6AC9-9517-D64B-9E31-888B4402C429}" type="slidenum">
              <a:rPr lang="en-GB"/>
              <a:pPr/>
              <a:t>15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539552" y="404664"/>
            <a:ext cx="8208912" cy="463846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latin typeface="Bitstream Vera Sans" charset="0"/>
              </a:rPr>
              <a:t>Collaborative Projects in the Web</a:t>
            </a:r>
            <a:endParaRPr lang="en-GB" sz="1800" dirty="0">
              <a:latin typeface="Bitstream Vera Sans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467544" y="3429000"/>
            <a:ext cx="3960440" cy="867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>
                <a:latin typeface="Tahoma" charset="0"/>
              </a:rPr>
              <a:t>Davis, Douglas: The World´s First Collaborative Sentence, 1994, web project</a:t>
            </a:r>
            <a:r>
              <a:rPr lang="en-GB" sz="1200" dirty="0" smtClean="0">
                <a:latin typeface="Tahoma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000" dirty="0">
                <a:latin typeface="Tahoma" charset="0"/>
              </a:rPr>
              <a:t>URL: http://</a:t>
            </a:r>
            <a:r>
              <a:rPr lang="en-GB" sz="1000" dirty="0" err="1">
                <a:latin typeface="Tahoma" charset="0"/>
              </a:rPr>
              <a:t>artport.whitney.org</a:t>
            </a:r>
            <a:r>
              <a:rPr lang="en-GB" sz="1000" dirty="0">
                <a:latin typeface="Tahoma" charset="0"/>
              </a:rPr>
              <a:t>/collection/</a:t>
            </a:r>
            <a:r>
              <a:rPr lang="en-GB" sz="1000" dirty="0" err="1">
                <a:latin typeface="Tahoma" charset="0"/>
              </a:rPr>
              <a:t>davis</a:t>
            </a:r>
            <a:r>
              <a:rPr lang="en-GB" sz="1000" dirty="0">
                <a:latin typeface="Tahoma" charset="0"/>
              </a:rPr>
              <a:t>/Sentence/sentence1.html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2" y="980728"/>
            <a:ext cx="4210436" cy="232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638800" y="6324600"/>
            <a:ext cx="25908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0728"/>
            <a:ext cx="3816424" cy="2442511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427984" y="3356992"/>
            <a:ext cx="4464496" cy="713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err="1">
                <a:latin typeface="Tahoma" charset="0"/>
              </a:rPr>
              <a:t>Espenschied</a:t>
            </a:r>
            <a:r>
              <a:rPr lang="en-GB" sz="1200" dirty="0">
                <a:latin typeface="Tahoma" charset="0"/>
              </a:rPr>
              <a:t>, </a:t>
            </a:r>
            <a:r>
              <a:rPr lang="en-GB" sz="1200" dirty="0" err="1">
                <a:latin typeface="Tahoma" charset="0"/>
              </a:rPr>
              <a:t>Dragen</a:t>
            </a:r>
            <a:r>
              <a:rPr lang="en-GB" sz="1200" dirty="0">
                <a:latin typeface="Tahoma" charset="0"/>
              </a:rPr>
              <a:t>/</a:t>
            </a:r>
            <a:r>
              <a:rPr lang="en-GB" sz="1200" dirty="0" err="1">
                <a:latin typeface="Tahoma" charset="0"/>
              </a:rPr>
              <a:t>Freude</a:t>
            </a:r>
            <a:r>
              <a:rPr lang="en-GB" sz="1200" dirty="0">
                <a:latin typeface="Tahoma" charset="0"/>
              </a:rPr>
              <a:t>, </a:t>
            </a:r>
            <a:r>
              <a:rPr lang="en-GB" sz="1200" dirty="0" err="1">
                <a:latin typeface="Tahoma" charset="0"/>
              </a:rPr>
              <a:t>Alvar</a:t>
            </a:r>
            <a:r>
              <a:rPr lang="en-GB" sz="1200" dirty="0">
                <a:latin typeface="Tahoma" charset="0"/>
              </a:rPr>
              <a:t>: Der </a:t>
            </a:r>
            <a:r>
              <a:rPr lang="en-GB" sz="1200" dirty="0" err="1">
                <a:latin typeface="Tahoma" charset="0"/>
              </a:rPr>
              <a:t>Assoziations</a:t>
            </a:r>
            <a:r>
              <a:rPr lang="en-GB" sz="1200" dirty="0">
                <a:latin typeface="Tahoma" charset="0"/>
              </a:rPr>
              <a:t>-Blaster, first contribution: </a:t>
            </a:r>
            <a:r>
              <a:rPr lang="en-GB" sz="1200" dirty="0" err="1">
                <a:latin typeface="Tahoma" charset="0"/>
              </a:rPr>
              <a:t>Wurzelgnom</a:t>
            </a:r>
            <a:r>
              <a:rPr lang="en-GB" sz="1200" dirty="0">
                <a:latin typeface="Tahoma" charset="0"/>
              </a:rPr>
              <a:t>, January 1999, web project</a:t>
            </a:r>
            <a:r>
              <a:rPr lang="en-GB" sz="1200" dirty="0" smtClean="0">
                <a:latin typeface="Tahoma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000" dirty="0">
                <a:latin typeface="Tahoma" charset="0"/>
              </a:rPr>
              <a:t>URL: http://</a:t>
            </a:r>
            <a:r>
              <a:rPr lang="en-GB" sz="1000" dirty="0" err="1">
                <a:latin typeface="Tahoma" charset="0"/>
              </a:rPr>
              <a:t>www.assoziations-blaster.de</a:t>
            </a:r>
            <a:r>
              <a:rPr lang="en-GB" sz="1000" dirty="0" smtClean="0">
                <a:latin typeface="Tahoma" charset="0"/>
              </a:rPr>
              <a:t>/ </a:t>
            </a:r>
            <a:endParaRPr lang="en-GB" sz="1000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305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4B6AC9-9517-D64B-9E31-888B4402C429}" type="slidenum">
              <a:rPr lang="en-GB"/>
              <a:pPr/>
              <a:t>16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8064896" cy="463846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latin typeface="Bitstream Vera Sans" charset="0"/>
              </a:rPr>
              <a:t>Art &amp; Language: Blurting in A &amp; L, 1973</a:t>
            </a:r>
            <a:endParaRPr lang="en-GB" sz="1800" dirty="0">
              <a:latin typeface="Bitstream Vera Sans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23528" y="3717032"/>
            <a:ext cx="3888432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Left: Art </a:t>
            </a:r>
            <a:r>
              <a:rPr lang="en-GB" sz="1200" dirty="0">
                <a:latin typeface="Tahoma" charset="0"/>
              </a:rPr>
              <a:t>&amp; </a:t>
            </a:r>
            <a:r>
              <a:rPr lang="en-GB" sz="1200" dirty="0" err="1">
                <a:latin typeface="Tahoma" charset="0"/>
              </a:rPr>
              <a:t>LanguageNY</a:t>
            </a:r>
            <a:r>
              <a:rPr lang="en-GB" sz="1200" dirty="0">
                <a:latin typeface="Tahoma" charset="0"/>
              </a:rPr>
              <a:t> (Burn, Ian/</a:t>
            </a:r>
            <a:r>
              <a:rPr lang="en-GB" sz="1200" dirty="0" err="1">
                <a:latin typeface="Tahoma" charset="0"/>
              </a:rPr>
              <a:t>Corris</a:t>
            </a:r>
            <a:r>
              <a:rPr lang="en-GB" sz="1200" dirty="0">
                <a:latin typeface="Tahoma" charset="0"/>
              </a:rPr>
              <a:t>, Michael/Heller, Preston/Menard, Andrew/</a:t>
            </a:r>
            <a:r>
              <a:rPr lang="en-GB" sz="1200" dirty="0" err="1">
                <a:latin typeface="Tahoma" charset="0"/>
              </a:rPr>
              <a:t>Ramsden</a:t>
            </a:r>
            <a:r>
              <a:rPr lang="en-GB" sz="1200" dirty="0">
                <a:latin typeface="Tahoma" charset="0"/>
              </a:rPr>
              <a:t>, Mel/Smith, Terry): Blurting in A &amp; L: an index of blurts and their concatenation (the Handbook)..., New York/Halifax 1973, p.58s</a:t>
            </a:r>
            <a:r>
              <a:rPr lang="en-GB" sz="1200" dirty="0" smtClean="0">
                <a:latin typeface="Tahoma" charset="0"/>
              </a:rPr>
              <a:t>. </a:t>
            </a:r>
            <a:endParaRPr lang="en-GB" sz="1000" dirty="0">
              <a:latin typeface="Tahoma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1167" y="908720"/>
            <a:ext cx="418264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638800" y="6324600"/>
            <a:ext cx="25908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0728"/>
            <a:ext cx="3816424" cy="2736304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283968" y="4149080"/>
            <a:ext cx="4464496" cy="529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Right: Online version, ZKM 2002. 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000" dirty="0" smtClean="0">
                <a:latin typeface="Tahoma" charset="0"/>
              </a:rPr>
              <a:t>Image </a:t>
            </a:r>
            <a:r>
              <a:rPr lang="en-GB" sz="1000" dirty="0">
                <a:latin typeface="Tahoma" charset="0"/>
              </a:rPr>
              <a:t>source: URL: http://blurting-</a:t>
            </a:r>
            <a:r>
              <a:rPr lang="en-GB" sz="1000" dirty="0" err="1">
                <a:latin typeface="Tahoma" charset="0"/>
              </a:rPr>
              <a:t>in.zkm.de</a:t>
            </a:r>
            <a:r>
              <a:rPr lang="en-GB" sz="1000" dirty="0">
                <a:latin typeface="Tahoma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617357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4B6AC9-9517-D64B-9E31-888B4402C429}" type="slidenum">
              <a:rPr lang="en-GB"/>
              <a:pPr/>
              <a:t>17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8064896" cy="463846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latin typeface="Bitstream Vera Sans" charset="0"/>
              </a:rPr>
              <a:t>René Bauer/Joachim Maier: </a:t>
            </a:r>
            <a:r>
              <a:rPr lang="en-GB" sz="2400" dirty="0" err="1" smtClean="0">
                <a:latin typeface="Bitstream Vera Sans" charset="0"/>
              </a:rPr>
              <a:t>nic-las</a:t>
            </a:r>
            <a:r>
              <a:rPr lang="en-GB" sz="2400" dirty="0" smtClean="0">
                <a:latin typeface="Bitstream Vera Sans" charset="0"/>
              </a:rPr>
              <a:t>, since 1999</a:t>
            </a:r>
            <a:endParaRPr lang="en-GB" sz="1800" dirty="0">
              <a:latin typeface="Bitstream Vera Sans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23528" y="3573016"/>
            <a:ext cx="381642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err="1" smtClean="0">
                <a:latin typeface="Tahoma" charset="0"/>
              </a:rPr>
              <a:t>nic</a:t>
            </a:r>
            <a:r>
              <a:rPr lang="en-GB" sz="1200" dirty="0" err="1">
                <a:latin typeface="Tahoma" charset="0"/>
              </a:rPr>
              <a:t>-las</a:t>
            </a:r>
            <a:r>
              <a:rPr lang="en-GB" sz="1200" dirty="0">
                <a:latin typeface="Tahoma" charset="0"/>
              </a:rPr>
              <a:t>, Stalker, </a:t>
            </a:r>
            <a:r>
              <a:rPr lang="en-GB" sz="1200" dirty="0" smtClean="0">
                <a:latin typeface="Tahoma" charset="0"/>
              </a:rPr>
              <a:t>web project, card (“</a:t>
            </a:r>
            <a:r>
              <a:rPr lang="en-GB" sz="1200" dirty="0" err="1" smtClean="0">
                <a:latin typeface="Tahoma" charset="0"/>
              </a:rPr>
              <a:t>digitaler</a:t>
            </a:r>
            <a:r>
              <a:rPr lang="en-GB" sz="1200" dirty="0" smtClean="0">
                <a:latin typeface="Tahoma" charset="0"/>
              </a:rPr>
              <a:t> </a:t>
            </a:r>
            <a:r>
              <a:rPr lang="en-GB" sz="1200" dirty="0" err="1" smtClean="0">
                <a:latin typeface="Tahoma" charset="0"/>
              </a:rPr>
              <a:t>Zettel</a:t>
            </a:r>
            <a:r>
              <a:rPr lang="en-GB" sz="1200" dirty="0" smtClean="0">
                <a:latin typeface="Tahoma" charset="0"/>
              </a:rPr>
              <a:t>”/”digital note”) for the term “network”.</a:t>
            </a:r>
            <a:endParaRPr lang="en-GB" sz="1000" dirty="0">
              <a:latin typeface="Tahoma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908720"/>
            <a:ext cx="3407870" cy="377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638800" y="6324600"/>
            <a:ext cx="25908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908720"/>
            <a:ext cx="4573901" cy="2664296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932040" y="4725144"/>
            <a:ext cx="3744416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>
                <a:latin typeface="Tahoma" charset="0"/>
              </a:rPr>
              <a:t> </a:t>
            </a:r>
            <a:r>
              <a:rPr lang="en-GB" sz="1200" dirty="0" err="1">
                <a:latin typeface="Tahoma" charset="0"/>
              </a:rPr>
              <a:t>nic-las</a:t>
            </a:r>
            <a:r>
              <a:rPr lang="en-GB" sz="1200" dirty="0">
                <a:latin typeface="Tahoma" charset="0"/>
              </a:rPr>
              <a:t>, Stalker, </a:t>
            </a:r>
            <a:r>
              <a:rPr lang="en-GB" sz="1200" dirty="0" err="1">
                <a:latin typeface="Tahoma" charset="0"/>
              </a:rPr>
              <a:t>rhizomatic</a:t>
            </a:r>
            <a:r>
              <a:rPr lang="en-GB" sz="1200" dirty="0">
                <a:latin typeface="Tahoma" charset="0"/>
              </a:rPr>
              <a:t> structure, </a:t>
            </a:r>
            <a:r>
              <a:rPr lang="en-GB" sz="1200" dirty="0" smtClean="0">
                <a:latin typeface="Tahoma" charset="0"/>
              </a:rPr>
              <a:t>web </a:t>
            </a:r>
            <a:r>
              <a:rPr lang="en-GB" sz="1200" dirty="0">
                <a:latin typeface="Tahoma" charset="0"/>
              </a:rPr>
              <a:t>project.</a:t>
            </a:r>
            <a:endParaRPr lang="en-GB" sz="1000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357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4B6AC9-9517-D64B-9E31-888B4402C429}" type="slidenum">
              <a:rPr lang="en-GB"/>
              <a:pPr/>
              <a:t>18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8064896" cy="463846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latin typeface="Bitstream Vera Sans" charset="0"/>
              </a:rPr>
              <a:t>Early Web Browsers</a:t>
            </a:r>
            <a:endParaRPr lang="en-GB" sz="1800" dirty="0">
              <a:latin typeface="Bitstream Vera Sans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95536" y="3789040"/>
            <a:ext cx="3744416" cy="713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>
                <a:latin typeface="Tahoma" charset="0"/>
              </a:rPr>
              <a:t>Berners-Lee, Tim: Browser </a:t>
            </a:r>
            <a:r>
              <a:rPr lang="en-GB" sz="1200" dirty="0" err="1">
                <a:latin typeface="Tahoma" charset="0"/>
              </a:rPr>
              <a:t>WorldWideWeb</a:t>
            </a:r>
            <a:r>
              <a:rPr lang="en-GB" sz="1200" dirty="0">
                <a:latin typeface="Tahoma" charset="0"/>
              </a:rPr>
              <a:t>, 1990. Screenshot of a NeXT Computer, CERN</a:t>
            </a:r>
            <a:r>
              <a:rPr lang="en-GB" sz="1200" dirty="0" smtClean="0">
                <a:latin typeface="Tahoma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000" dirty="0" smtClean="0">
                <a:latin typeface="Tahoma" charset="0"/>
              </a:rPr>
              <a:t>Image </a:t>
            </a:r>
            <a:r>
              <a:rPr lang="en-GB" sz="1000" dirty="0">
                <a:latin typeface="Tahoma" charset="0"/>
              </a:rPr>
              <a:t>source: URL: http://</a:t>
            </a:r>
            <a:r>
              <a:rPr lang="en-GB" sz="1000" dirty="0" err="1">
                <a:latin typeface="Tahoma" charset="0"/>
              </a:rPr>
              <a:t>info.cern.ch</a:t>
            </a:r>
            <a:r>
              <a:rPr lang="en-GB" sz="1000" dirty="0">
                <a:latin typeface="Tahoma" charset="0"/>
              </a:rPr>
              <a:t>/</a:t>
            </a:r>
            <a:r>
              <a:rPr lang="en-GB" sz="1000" dirty="0" err="1">
                <a:latin typeface="Tahoma" charset="0"/>
              </a:rPr>
              <a:t>NextBrowser.html</a:t>
            </a:r>
            <a:endParaRPr lang="en-GB" sz="1000" dirty="0">
              <a:latin typeface="Tahoma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7270" y="912136"/>
            <a:ext cx="4210436" cy="316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638800" y="6324600"/>
            <a:ext cx="25908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3816424" cy="2805638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283968" y="4149080"/>
            <a:ext cx="4464496" cy="105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>
                <a:latin typeface="Tahoma" charset="0"/>
              </a:rPr>
              <a:t>Andreessen, Marc/</a:t>
            </a:r>
            <a:r>
              <a:rPr lang="en-GB" sz="1200" dirty="0" err="1">
                <a:latin typeface="Tahoma" charset="0"/>
              </a:rPr>
              <a:t>Bina</a:t>
            </a:r>
            <a:r>
              <a:rPr lang="en-GB" sz="1200" dirty="0">
                <a:latin typeface="Tahoma" charset="0"/>
              </a:rPr>
              <a:t>, Eric: Browser NCSA Mosaic 1.0, 1993. Screenshot of an Apple Computer with the operating system Mac OS 7.1</a:t>
            </a:r>
            <a:r>
              <a:rPr lang="en-GB" sz="1200" dirty="0" smtClean="0">
                <a:latin typeface="Tahoma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000" dirty="0" smtClean="0">
                <a:latin typeface="Tahoma" charset="0"/>
              </a:rPr>
              <a:t>Image </a:t>
            </a:r>
            <a:r>
              <a:rPr lang="en-GB" sz="1000" dirty="0">
                <a:latin typeface="Tahoma" charset="0"/>
              </a:rPr>
              <a:t>source: URL: http://</a:t>
            </a:r>
            <a:r>
              <a:rPr lang="en-GB" sz="1000" dirty="0" err="1">
                <a:latin typeface="Tahoma" charset="0"/>
              </a:rPr>
              <a:t>en.wikipedia.org</a:t>
            </a:r>
            <a:r>
              <a:rPr lang="en-GB" sz="1000" dirty="0">
                <a:latin typeface="Tahoma" charset="0"/>
              </a:rPr>
              <a:t>/wiki/File:NCSAMosaic1.0Mac.png</a:t>
            </a:r>
          </a:p>
        </p:txBody>
      </p:sp>
    </p:spTree>
    <p:extLst>
      <p:ext uri="{BB962C8B-B14F-4D97-AF65-F5344CB8AC3E}">
        <p14:creationId xmlns:p14="http://schemas.microsoft.com/office/powerpoint/2010/main" val="2617357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4B6AC9-9517-D64B-9E31-888B4402C429}" type="slidenum">
              <a:rPr lang="en-GB"/>
              <a:pPr/>
              <a:t>19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404664"/>
            <a:ext cx="8136904" cy="463846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latin typeface="Bitstream Vera Sans" charset="0"/>
              </a:rPr>
              <a:t>Telecommunication: Seven Layers</a:t>
            </a:r>
            <a:endParaRPr lang="en-GB" sz="1800" dirty="0">
              <a:latin typeface="Bitstream Vera Sans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23528" y="5445224"/>
            <a:ext cx="4752528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>
                <a:latin typeface="Tahoma" charset="0"/>
              </a:rPr>
              <a:t>The seven layers of the OSI reference model (Yao: OSI 2011).</a:t>
            </a:r>
            <a:endParaRPr lang="en-GB" sz="1000" dirty="0">
              <a:latin typeface="Tahoma" charset="0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638800" y="6324600"/>
            <a:ext cx="25908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8188338" cy="450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57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19C5482-A371-7849-AB24-DBBA5B49303B}" type="slidenum">
              <a:rPr lang="en-GB"/>
              <a:pPr/>
              <a:t>2</a:t>
            </a:fld>
            <a:endParaRPr lang="en-GB"/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67544" y="5085184"/>
            <a:ext cx="2952328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Left: Wilson</a:t>
            </a:r>
            <a:r>
              <a:rPr lang="en-GB" sz="1200" dirty="0">
                <a:latin typeface="Tahoma" charset="0"/>
              </a:rPr>
              <a:t>, Roland B.: Cartoons for Joseph Carl </a:t>
            </a:r>
            <a:r>
              <a:rPr lang="en-GB" sz="1200" dirty="0" err="1">
                <a:latin typeface="Tahoma" charset="0"/>
              </a:rPr>
              <a:t>Robnet</a:t>
            </a:r>
            <a:r>
              <a:rPr lang="en-GB" sz="1200" dirty="0">
                <a:latin typeface="Tahoma" charset="0"/>
              </a:rPr>
              <a:t> </a:t>
            </a:r>
            <a:r>
              <a:rPr lang="en-GB" sz="1200" dirty="0" err="1">
                <a:latin typeface="Tahoma" charset="0"/>
              </a:rPr>
              <a:t>Licklider´s</a:t>
            </a:r>
            <a:r>
              <a:rPr lang="en-GB" sz="1200" dirty="0">
                <a:latin typeface="Tahoma" charset="0"/>
              </a:rPr>
              <a:t> and Robert W. Taylor´s "The Computer as Communication Device", 1968 (</a:t>
            </a:r>
            <a:r>
              <a:rPr lang="en-GB" sz="1200" dirty="0" err="1">
                <a:latin typeface="Tahoma" charset="0"/>
              </a:rPr>
              <a:t>Licklider</a:t>
            </a:r>
            <a:r>
              <a:rPr lang="en-GB" sz="1200" dirty="0">
                <a:latin typeface="Tahoma" charset="0"/>
              </a:rPr>
              <a:t>/Taylor: Computer 1968/1990, p.26).</a:t>
            </a:r>
            <a:endParaRPr lang="en-GB" sz="1000" dirty="0">
              <a:latin typeface="Tahoma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779912" y="980728"/>
            <a:ext cx="1296144" cy="2013373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563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Right, top: </a:t>
            </a:r>
            <a:r>
              <a:rPr lang="en-GB" sz="1200" dirty="0" err="1" smtClean="0">
                <a:latin typeface="Tahoma" charset="0"/>
              </a:rPr>
              <a:t>Baran</a:t>
            </a:r>
            <a:r>
              <a:rPr lang="en-GB" sz="1200" dirty="0">
                <a:latin typeface="Tahoma" charset="0"/>
              </a:rPr>
              <a:t>, Paul: The Spectrum of System Connectivity, 1964</a:t>
            </a:r>
          </a:p>
          <a:p>
            <a:pPr>
              <a:lnSpc>
                <a:spcPct val="100000"/>
              </a:lnSpc>
              <a:spcBef>
                <a:spcPts val="563"/>
              </a:spcBef>
              <a:buFont typeface="Tahoma" charset="0"/>
              <a:buNone/>
            </a:pPr>
            <a:r>
              <a:rPr lang="en-GB" sz="1200" dirty="0">
                <a:latin typeface="Tahoma" charset="0"/>
              </a:rPr>
              <a:t>(</a:t>
            </a:r>
            <a:r>
              <a:rPr lang="en-GB" sz="1200" dirty="0" err="1">
                <a:latin typeface="Tahoma" charset="0"/>
              </a:rPr>
              <a:t>Baran</a:t>
            </a:r>
            <a:r>
              <a:rPr lang="en-GB" sz="1200" dirty="0">
                <a:latin typeface="Tahoma" charset="0"/>
              </a:rPr>
              <a:t>: Communications V 1964, p.6, fig.1).</a:t>
            </a:r>
            <a:endParaRPr lang="en-GB" sz="1000" dirty="0">
              <a:latin typeface="Tahom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6"/>
            <a:ext cx="3561337" cy="40628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80728"/>
            <a:ext cx="3935415" cy="27407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285" y="3717031"/>
            <a:ext cx="5098535" cy="2304257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779912" y="6021288"/>
            <a:ext cx="468052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Right, bottom: Brand</a:t>
            </a:r>
            <a:r>
              <a:rPr lang="en-GB" sz="1200" dirty="0">
                <a:latin typeface="Tahoma" charset="0"/>
              </a:rPr>
              <a:t>, Stewart (ed.): Whole Earth </a:t>
            </a:r>
            <a:r>
              <a:rPr lang="en-GB" sz="1200" dirty="0" err="1">
                <a:latin typeface="Tahoma" charset="0"/>
              </a:rPr>
              <a:t>Catalog</a:t>
            </a:r>
            <a:r>
              <a:rPr lang="en-GB" sz="1200" dirty="0">
                <a:latin typeface="Tahoma" charset="0"/>
              </a:rPr>
              <a:t>. Fall 1968: Buckminster </a:t>
            </a:r>
            <a:r>
              <a:rPr lang="en-GB" sz="1200" dirty="0" smtClean="0">
                <a:latin typeface="Tahoma" charset="0"/>
              </a:rPr>
              <a:t>Fuller (</a:t>
            </a:r>
            <a:r>
              <a:rPr lang="en-GB" sz="1200" dirty="0">
                <a:latin typeface="Tahoma" charset="0"/>
              </a:rPr>
              <a:t>Brand: Earth 1968, p.3).</a:t>
            </a:r>
            <a:endParaRPr lang="en-GB" sz="1000" dirty="0">
              <a:latin typeface="Tahoma" charset="0"/>
            </a:endParaRPr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539552" y="427247"/>
            <a:ext cx="8136904" cy="586957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dirty="0" smtClean="0">
                <a:latin typeface="Bitstream Vera Sans" charset="0"/>
              </a:rPr>
              <a:t>From Timesharing to the Internet</a:t>
            </a:r>
            <a:endParaRPr lang="en-GB" sz="3200" dirty="0">
              <a:latin typeface="Bitstream Vera Sans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4B6AC9-9517-D64B-9E31-888B4402C429}" type="slidenum">
              <a:rPr lang="en-GB"/>
              <a:pPr/>
              <a:t>20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8064896" cy="463846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err="1" smtClean="0">
                <a:latin typeface="Bitstream Vera Sans" charset="0"/>
              </a:rPr>
              <a:t>Holger</a:t>
            </a:r>
            <a:r>
              <a:rPr lang="en-GB" sz="2400" dirty="0" smtClean="0">
                <a:latin typeface="Bitstream Vera Sans" charset="0"/>
              </a:rPr>
              <a:t> </a:t>
            </a:r>
            <a:r>
              <a:rPr lang="en-GB" sz="2400" dirty="0" err="1" smtClean="0">
                <a:latin typeface="Bitstream Vera Sans" charset="0"/>
              </a:rPr>
              <a:t>Friese</a:t>
            </a:r>
            <a:endParaRPr lang="en-GB" sz="1800" dirty="0">
              <a:latin typeface="Bitstream Vera Sans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95536" y="6165304"/>
            <a:ext cx="7560840" cy="529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err="1" smtClean="0">
                <a:latin typeface="Tahoma" charset="0"/>
              </a:rPr>
              <a:t>unendlich</a:t>
            </a:r>
            <a:r>
              <a:rPr lang="en-GB" sz="1200" dirty="0" smtClean="0">
                <a:latin typeface="Tahoma" charset="0"/>
              </a:rPr>
              <a:t>, </a:t>
            </a:r>
            <a:r>
              <a:rPr lang="en-GB" sz="1200" dirty="0">
                <a:latin typeface="Tahoma" charset="0"/>
              </a:rPr>
              <a:t>fast..., 1995, web project (</a:t>
            </a:r>
            <a:r>
              <a:rPr lang="en-GB" sz="1200" dirty="0" smtClean="0">
                <a:latin typeface="Tahoma" charset="0"/>
              </a:rPr>
              <a:t>screenshot 2010</a:t>
            </a:r>
            <a:r>
              <a:rPr lang="en-GB" sz="1200" dirty="0">
                <a:latin typeface="Tahoma" charset="0"/>
              </a:rPr>
              <a:t>)</a:t>
            </a:r>
            <a:r>
              <a:rPr lang="en-GB" sz="1200" dirty="0" smtClean="0">
                <a:latin typeface="Tahoma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000" dirty="0" smtClean="0">
                <a:latin typeface="Tahoma" charset="0"/>
              </a:rPr>
              <a:t>URL</a:t>
            </a:r>
            <a:r>
              <a:rPr lang="en-GB" sz="1000" dirty="0">
                <a:latin typeface="Tahoma" charset="0"/>
              </a:rPr>
              <a:t>: http://</a:t>
            </a:r>
            <a:r>
              <a:rPr lang="en-GB" sz="1000" dirty="0" err="1">
                <a:latin typeface="Tahoma" charset="0"/>
              </a:rPr>
              <a:t>www.ljudmila.org</a:t>
            </a:r>
            <a:r>
              <a:rPr lang="en-GB" sz="1000" dirty="0">
                <a:latin typeface="Tahoma" charset="0"/>
              </a:rPr>
              <a:t>/~</a:t>
            </a:r>
            <a:r>
              <a:rPr lang="en-GB" sz="1000" dirty="0" err="1">
                <a:latin typeface="Tahoma" charset="0"/>
              </a:rPr>
              <a:t>vuk</a:t>
            </a:r>
            <a:r>
              <a:rPr lang="en-GB" sz="1000" dirty="0">
                <a:latin typeface="Tahoma" charset="0"/>
              </a:rPr>
              <a:t>/dx/</a:t>
            </a:r>
            <a:r>
              <a:rPr lang="en-GB" sz="1000" dirty="0" err="1">
                <a:latin typeface="Tahoma" charset="0"/>
              </a:rPr>
              <a:t>friese</a:t>
            </a:r>
            <a:r>
              <a:rPr lang="en-GB" sz="1000" dirty="0">
                <a:latin typeface="Tahoma" charset="0"/>
              </a:rPr>
              <a:t>/</a:t>
            </a:r>
            <a:r>
              <a:rPr lang="en-GB" sz="1000" dirty="0" err="1">
                <a:latin typeface="Tahoma" charset="0"/>
              </a:rPr>
              <a:t>ende.htm</a:t>
            </a:r>
            <a:endParaRPr lang="en-GB" sz="1000" dirty="0">
              <a:latin typeface="Tahoma" charset="0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638800" y="6324600"/>
            <a:ext cx="25908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980728"/>
            <a:ext cx="8053713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594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4B6AC9-9517-D64B-9E31-888B4402C429}" type="slidenum">
              <a:rPr lang="en-GB"/>
              <a:pPr/>
              <a:t>21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404664"/>
            <a:ext cx="8208912" cy="463846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latin typeface="Bitstream Vera Sans" charset="0"/>
              </a:rPr>
              <a:t>Jodi (I)</a:t>
            </a:r>
            <a:endParaRPr lang="en-GB" sz="1800" dirty="0">
              <a:latin typeface="Bitstream Vera Sans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23528" y="4149080"/>
            <a:ext cx="403244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err="1" smtClean="0">
                <a:latin typeface="Tahoma" charset="0"/>
              </a:rPr>
              <a:t>wwwwwwwww.jodi.org</a:t>
            </a:r>
            <a:r>
              <a:rPr lang="en-GB" sz="1200" dirty="0">
                <a:latin typeface="Tahoma" charset="0"/>
              </a:rPr>
              <a:t>, 1995, web project (</a:t>
            </a:r>
            <a:r>
              <a:rPr lang="en-GB" sz="1200" dirty="0" smtClean="0">
                <a:latin typeface="Tahoma" charset="0"/>
              </a:rPr>
              <a:t>screenshots </a:t>
            </a:r>
            <a:r>
              <a:rPr lang="en-GB" sz="1200" dirty="0">
                <a:latin typeface="Tahoma" charset="0"/>
              </a:rPr>
              <a:t>2012</a:t>
            </a:r>
            <a:r>
              <a:rPr lang="en-GB" sz="1200" dirty="0" smtClean="0">
                <a:latin typeface="Tahoma" charset="0"/>
              </a:rPr>
              <a:t>)</a:t>
            </a:r>
            <a:r>
              <a:rPr lang="en-GB" sz="1200" dirty="0">
                <a:latin typeface="Tahoma" charset="0"/>
              </a:rPr>
              <a:t>. </a:t>
            </a:r>
            <a:r>
              <a:rPr lang="en-GB" sz="1000" dirty="0">
                <a:latin typeface="Tahoma" charset="0"/>
              </a:rPr>
              <a:t>URL</a:t>
            </a:r>
            <a:r>
              <a:rPr lang="en-GB" sz="1000" dirty="0" smtClean="0">
                <a:latin typeface="Tahoma" charset="0"/>
              </a:rPr>
              <a:t>: http</a:t>
            </a:r>
            <a:r>
              <a:rPr lang="en-GB" sz="1000" dirty="0">
                <a:latin typeface="Tahoma" charset="0"/>
              </a:rPr>
              <a:t>://</a:t>
            </a:r>
            <a:r>
              <a:rPr lang="en-GB" sz="1000" dirty="0" err="1">
                <a:latin typeface="Tahoma" charset="0"/>
              </a:rPr>
              <a:t>wwwwwwwww.jodi.org</a:t>
            </a:r>
            <a:r>
              <a:rPr lang="en-GB" sz="1000" dirty="0">
                <a:latin typeface="Tahoma" charset="0"/>
              </a:rPr>
              <a:t>/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2" y="908720"/>
            <a:ext cx="409480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638800" y="6324600"/>
            <a:ext cx="25908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4094801" cy="3168352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499992" y="4149080"/>
            <a:ext cx="424847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Right: Text </a:t>
            </a:r>
            <a:r>
              <a:rPr lang="en-GB" sz="1200" dirty="0">
                <a:latin typeface="Tahoma" charset="0"/>
              </a:rPr>
              <a:t>becoming visible after being marked by mouse-</a:t>
            </a:r>
            <a:r>
              <a:rPr lang="en-GB" sz="1200" dirty="0" smtClean="0">
                <a:latin typeface="Tahoma" charset="0"/>
              </a:rPr>
              <a:t>over. </a:t>
            </a:r>
            <a:endParaRPr lang="en-GB" sz="1000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2594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4B6AC9-9517-D64B-9E31-888B4402C429}" type="slidenum">
              <a:rPr lang="en-GB"/>
              <a:pPr/>
              <a:t>22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8064896" cy="463846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latin typeface="Bitstream Vera Sans" charset="0"/>
              </a:rPr>
              <a:t>Jodi (II)</a:t>
            </a:r>
            <a:endParaRPr lang="en-GB" sz="1800" dirty="0">
              <a:latin typeface="Bitstream Vera Sans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467544" y="6093296"/>
            <a:ext cx="388843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Left: Browser </a:t>
            </a:r>
            <a:r>
              <a:rPr lang="en-GB" sz="1200" dirty="0">
                <a:latin typeface="Tahoma" charset="0"/>
              </a:rPr>
              <a:t>presentation of the source code written in ASCII</a:t>
            </a:r>
            <a:endParaRPr lang="en-GB" sz="1000" dirty="0">
              <a:latin typeface="Tahoma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908719"/>
            <a:ext cx="3960439" cy="517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638800" y="6324600"/>
            <a:ext cx="25908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908720"/>
            <a:ext cx="3995283" cy="3096344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283968" y="6093296"/>
            <a:ext cx="4464496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Right:  </a:t>
            </a:r>
            <a:r>
              <a:rPr lang="en-GB" sz="1200" dirty="0">
                <a:latin typeface="Tahoma" charset="0"/>
              </a:rPr>
              <a:t>web project: a detail of the first page´s source code (browser presentation, Screenshot 2012).</a:t>
            </a:r>
            <a:endParaRPr lang="en-GB" sz="1000" dirty="0">
              <a:latin typeface="Tahoma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95536" y="4581128"/>
            <a:ext cx="4032448" cy="46384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err="1" smtClean="0">
                <a:latin typeface="Tahoma" charset="0"/>
              </a:rPr>
              <a:t>wwwwwwwww.jodi.org</a:t>
            </a:r>
            <a:r>
              <a:rPr lang="en-GB" sz="1200" dirty="0">
                <a:latin typeface="Tahoma" charset="0"/>
              </a:rPr>
              <a:t>, 1995, web project (</a:t>
            </a:r>
            <a:r>
              <a:rPr lang="en-GB" sz="1200" dirty="0" smtClean="0">
                <a:latin typeface="Tahoma" charset="0"/>
              </a:rPr>
              <a:t>screenshots </a:t>
            </a:r>
            <a:r>
              <a:rPr lang="en-GB" sz="1200" dirty="0">
                <a:latin typeface="Tahoma" charset="0"/>
              </a:rPr>
              <a:t>2012</a:t>
            </a:r>
            <a:r>
              <a:rPr lang="en-GB" sz="1200" dirty="0" smtClean="0">
                <a:latin typeface="Tahoma" charset="0"/>
              </a:rPr>
              <a:t>)</a:t>
            </a:r>
            <a:r>
              <a:rPr lang="en-GB" sz="1200" dirty="0">
                <a:latin typeface="Tahoma" charset="0"/>
              </a:rPr>
              <a:t>. </a:t>
            </a:r>
            <a:r>
              <a:rPr lang="en-GB" sz="1000" dirty="0">
                <a:latin typeface="Tahoma" charset="0"/>
              </a:rPr>
              <a:t>URL</a:t>
            </a:r>
            <a:r>
              <a:rPr lang="en-GB" sz="1000" dirty="0" smtClean="0">
                <a:latin typeface="Tahoma" charset="0"/>
              </a:rPr>
              <a:t>: http</a:t>
            </a:r>
            <a:r>
              <a:rPr lang="en-GB" sz="1000" dirty="0">
                <a:latin typeface="Tahoma" charset="0"/>
              </a:rPr>
              <a:t>://</a:t>
            </a:r>
            <a:r>
              <a:rPr lang="en-GB" sz="1000" dirty="0" err="1">
                <a:latin typeface="Tahoma" charset="0"/>
              </a:rPr>
              <a:t>wwwwwwwww.jodi.org</a:t>
            </a:r>
            <a:r>
              <a:rPr lang="en-GB" sz="1000" dirty="0">
                <a:latin typeface="Tahoma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422594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4B6AC9-9517-D64B-9E31-888B4402C429}" type="slidenum">
              <a:rPr lang="en-GB"/>
              <a:pPr/>
              <a:t>23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8064896" cy="463846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err="1" smtClean="0">
                <a:latin typeface="Bitstream Vera Sans" charset="0"/>
              </a:rPr>
              <a:t>Olia</a:t>
            </a:r>
            <a:r>
              <a:rPr lang="en-GB" sz="2400" dirty="0" smtClean="0">
                <a:latin typeface="Bitstream Vera Sans" charset="0"/>
              </a:rPr>
              <a:t> </a:t>
            </a:r>
            <a:r>
              <a:rPr lang="en-GB" sz="2400" dirty="0" err="1" smtClean="0">
                <a:latin typeface="Bitstream Vera Sans" charset="0"/>
              </a:rPr>
              <a:t>Lialina</a:t>
            </a:r>
            <a:endParaRPr lang="en-GB" sz="1800" dirty="0">
              <a:latin typeface="Bitstream Vera Sans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467544" y="3933056"/>
            <a:ext cx="4176464" cy="713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>
                <a:latin typeface="Tahoma" charset="0"/>
              </a:rPr>
              <a:t>My boyfriend came back from the war, 1996, web project (</a:t>
            </a:r>
            <a:r>
              <a:rPr lang="en-GB" sz="1200" dirty="0" smtClean="0">
                <a:latin typeface="Tahoma" charset="0"/>
              </a:rPr>
              <a:t>screenshots </a:t>
            </a:r>
            <a:r>
              <a:rPr lang="en-GB" sz="1200" dirty="0">
                <a:latin typeface="Tahoma" charset="0"/>
              </a:rPr>
              <a:t>2012)</a:t>
            </a:r>
            <a:r>
              <a:rPr lang="en-GB" sz="1200" dirty="0" smtClean="0">
                <a:latin typeface="Tahoma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000" dirty="0" smtClean="0">
                <a:latin typeface="Tahoma" charset="0"/>
              </a:rPr>
              <a:t>URL</a:t>
            </a:r>
            <a:r>
              <a:rPr lang="en-GB" sz="1000" dirty="0">
                <a:latin typeface="Tahoma" charset="0"/>
              </a:rPr>
              <a:t>: http://</a:t>
            </a:r>
            <a:r>
              <a:rPr lang="en-GB" sz="1000" dirty="0" err="1">
                <a:latin typeface="Tahoma" charset="0"/>
              </a:rPr>
              <a:t>www.teleportacia.org</a:t>
            </a:r>
            <a:r>
              <a:rPr lang="en-GB" sz="1000" dirty="0">
                <a:latin typeface="Tahoma" charset="0"/>
              </a:rPr>
              <a:t>/war/</a:t>
            </a:r>
            <a:r>
              <a:rPr lang="en-GB" sz="1000" dirty="0" err="1">
                <a:latin typeface="Tahoma" charset="0"/>
              </a:rPr>
              <a:t>wara.htm</a:t>
            </a:r>
            <a:endParaRPr lang="en-GB" sz="1000" dirty="0">
              <a:latin typeface="Tahoma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3869991"/>
            <a:ext cx="3849286" cy="298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638800" y="6324600"/>
            <a:ext cx="25908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3816424" cy="29624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08720"/>
            <a:ext cx="3816423" cy="296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594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4B6AC9-9517-D64B-9E31-888B4402C429}" type="slidenum">
              <a:rPr lang="en-GB"/>
              <a:pPr/>
              <a:t>24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8064896" cy="463846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latin typeface="Bitstream Vera Sans" charset="0"/>
              </a:rPr>
              <a:t>Alexei </a:t>
            </a:r>
            <a:r>
              <a:rPr lang="en-GB" sz="2400" dirty="0" err="1" smtClean="0">
                <a:latin typeface="Bitstream Vera Sans" charset="0"/>
              </a:rPr>
              <a:t>Shulgin</a:t>
            </a:r>
            <a:endParaRPr lang="en-GB" sz="1800" dirty="0">
              <a:latin typeface="Bitstream Vera Sans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467544" y="4005064"/>
            <a:ext cx="3600400" cy="56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>
                <a:latin typeface="Tahoma" charset="0"/>
              </a:rPr>
              <a:t>Form Art, 1997, web project (screenshot 2012</a:t>
            </a:r>
            <a:r>
              <a:rPr lang="en-GB" sz="1200" dirty="0" smtClean="0">
                <a:latin typeface="Tahoma" charset="0"/>
              </a:rPr>
              <a:t>).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 </a:t>
            </a:r>
            <a:r>
              <a:rPr lang="en-GB" sz="1000" dirty="0">
                <a:latin typeface="Tahoma" charset="0"/>
              </a:rPr>
              <a:t>URL: http://www.c3.hu/collection/form/index1.</a:t>
            </a:r>
            <a:r>
              <a:rPr lang="en-GB" sz="1000" dirty="0" smtClean="0">
                <a:latin typeface="Tahoma" charset="0"/>
              </a:rPr>
              <a:t>html</a:t>
            </a:r>
            <a:endParaRPr lang="en-GB" sz="1000" dirty="0">
              <a:latin typeface="Tahoma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908720"/>
            <a:ext cx="3921294" cy="3043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638800" y="6324600"/>
            <a:ext cx="25908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908720"/>
            <a:ext cx="3988849" cy="3096344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499992" y="4005064"/>
            <a:ext cx="4248472" cy="529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>
                <a:latin typeface="Tahoma" charset="0"/>
              </a:rPr>
              <a:t>Link X, 1996, web project (screenshot 2012</a:t>
            </a:r>
            <a:r>
              <a:rPr lang="en-GB" sz="1200" dirty="0" smtClean="0">
                <a:latin typeface="Tahoma" charset="0"/>
              </a:rPr>
              <a:t>). 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000" dirty="0" smtClean="0">
                <a:latin typeface="Tahoma" charset="0"/>
              </a:rPr>
              <a:t>URL</a:t>
            </a:r>
            <a:r>
              <a:rPr lang="en-GB" sz="1000" dirty="0">
                <a:latin typeface="Tahoma" charset="0"/>
              </a:rPr>
              <a:t>: http://</a:t>
            </a:r>
            <a:r>
              <a:rPr lang="en-GB" sz="1000" dirty="0" err="1">
                <a:latin typeface="Tahoma" charset="0"/>
              </a:rPr>
              <a:t>www.desk.nl</a:t>
            </a:r>
            <a:r>
              <a:rPr lang="en-GB" sz="1000" dirty="0">
                <a:latin typeface="Tahoma" charset="0"/>
              </a:rPr>
              <a:t>/~you/</a:t>
            </a:r>
            <a:r>
              <a:rPr lang="en-GB" sz="1000" dirty="0" err="1">
                <a:latin typeface="Tahoma" charset="0"/>
              </a:rPr>
              <a:t>linkx</a:t>
            </a:r>
            <a:r>
              <a:rPr lang="en-GB" sz="1000" dirty="0" smtClean="0">
                <a:latin typeface="Tahoma" charset="0"/>
              </a:rPr>
              <a:t>/</a:t>
            </a:r>
            <a:endParaRPr lang="en-GB" sz="1000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0340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4B6AC9-9517-D64B-9E31-888B4402C429}" type="slidenum">
              <a:rPr lang="en-GB"/>
              <a:pPr/>
              <a:t>25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67544" y="260648"/>
            <a:ext cx="3672408" cy="463846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latin typeface="Bitstream Vera Sans" charset="0"/>
              </a:rPr>
              <a:t>HTML Art</a:t>
            </a:r>
            <a:endParaRPr lang="en-GB" sz="2400" dirty="0">
              <a:latin typeface="Bitstream Vera Sans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95536" y="3717032"/>
            <a:ext cx="3816424" cy="713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err="1" smtClean="0">
                <a:latin typeface="Tahoma" charset="0"/>
              </a:rPr>
              <a:t>Buntin</a:t>
            </a:r>
            <a:r>
              <a:rPr lang="en-GB" sz="1200" dirty="0" smtClean="0">
                <a:latin typeface="Tahoma" charset="0"/>
              </a:rPr>
              <a:t>, Heath: _readme </a:t>
            </a:r>
            <a:r>
              <a:rPr lang="en-GB" sz="1200" dirty="0">
                <a:latin typeface="Tahoma" charset="0"/>
              </a:rPr>
              <a:t>– own, be owned, or remain invisible, 1998, web project (screenshot 2012)</a:t>
            </a:r>
            <a:r>
              <a:rPr lang="en-GB" sz="1200" dirty="0" smtClean="0">
                <a:latin typeface="Tahoma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000" dirty="0" smtClean="0">
                <a:latin typeface="Tahoma" charset="0"/>
              </a:rPr>
              <a:t>URL</a:t>
            </a:r>
            <a:r>
              <a:rPr lang="en-GB" sz="1000" dirty="0">
                <a:latin typeface="Tahoma" charset="0"/>
              </a:rPr>
              <a:t>: http://</a:t>
            </a:r>
            <a:r>
              <a:rPr lang="en-GB" sz="1000" dirty="0" err="1">
                <a:latin typeface="Tahoma" charset="0"/>
              </a:rPr>
              <a:t>www.irational.org</a:t>
            </a:r>
            <a:r>
              <a:rPr lang="en-GB" sz="1000" dirty="0">
                <a:latin typeface="Tahoma" charset="0"/>
              </a:rPr>
              <a:t>/heath/_</a:t>
            </a:r>
            <a:r>
              <a:rPr lang="en-GB" sz="1000" dirty="0" err="1">
                <a:latin typeface="Tahoma" charset="0"/>
              </a:rPr>
              <a:t>readme.html</a:t>
            </a:r>
            <a:endParaRPr lang="en-GB" sz="1000" dirty="0">
              <a:latin typeface="Tahoma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5976" y="836712"/>
            <a:ext cx="4320480" cy="2884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638800" y="6324600"/>
            <a:ext cx="25908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3672408" cy="2850707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6444208" y="3717032"/>
            <a:ext cx="2016224" cy="1541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Blank, Joachim/</a:t>
            </a:r>
            <a:r>
              <a:rPr lang="en-GB" sz="1200" dirty="0" err="1" smtClean="0">
                <a:latin typeface="Tahoma" charset="0"/>
              </a:rPr>
              <a:t>Jeron</a:t>
            </a:r>
            <a:r>
              <a:rPr lang="en-GB" sz="1200" dirty="0" smtClean="0">
                <a:latin typeface="Tahoma" charset="0"/>
              </a:rPr>
              <a:t>, Karl-Heinz: without </a:t>
            </a:r>
            <a:r>
              <a:rPr lang="en-GB" sz="1200" dirty="0">
                <a:latin typeface="Tahoma" charset="0"/>
              </a:rPr>
              <a:t>addresses, 1997, web project (illustrations of the project documentation by Blank &amp; </a:t>
            </a:r>
            <a:r>
              <a:rPr lang="en-GB" sz="1200" dirty="0" err="1" smtClean="0">
                <a:latin typeface="Tahoma" charset="0"/>
              </a:rPr>
              <a:t>Jeron</a:t>
            </a:r>
            <a:r>
              <a:rPr lang="en-GB" sz="1200" dirty="0" smtClean="0">
                <a:latin typeface="Tahoma" charset="0"/>
              </a:rPr>
              <a:t>. </a:t>
            </a:r>
            <a:r>
              <a:rPr lang="en-GB" sz="1000" dirty="0">
                <a:latin typeface="Tahoma" charset="0"/>
              </a:rPr>
              <a:t>URL: http://</a:t>
            </a:r>
            <a:r>
              <a:rPr lang="en-GB" sz="1000" dirty="0" err="1">
                <a:latin typeface="Tahoma" charset="0"/>
              </a:rPr>
              <a:t>blankjeron.com</a:t>
            </a:r>
            <a:r>
              <a:rPr lang="en-GB" sz="1000" dirty="0">
                <a:latin typeface="Tahoma" charset="0"/>
              </a:rPr>
              <a:t>/</a:t>
            </a:r>
            <a:r>
              <a:rPr lang="en-GB" sz="1000" dirty="0" err="1">
                <a:latin typeface="Tahoma" charset="0"/>
              </a:rPr>
              <a:t>sero</a:t>
            </a:r>
            <a:r>
              <a:rPr lang="en-GB" sz="1000" dirty="0">
                <a:latin typeface="Tahoma" charset="0"/>
              </a:rPr>
              <a:t>/</a:t>
            </a:r>
            <a:r>
              <a:rPr lang="en-GB" sz="1000" dirty="0" err="1">
                <a:latin typeface="Tahoma" charset="0"/>
              </a:rPr>
              <a:t>without_addresses</a:t>
            </a:r>
            <a:r>
              <a:rPr lang="en-GB" sz="1000" dirty="0">
                <a:latin typeface="Tahoma" charset="0"/>
              </a:rPr>
              <a:t>/</a:t>
            </a:r>
            <a:r>
              <a:rPr lang="en-GB" sz="1200" dirty="0">
                <a:latin typeface="Tahoma" charset="0"/>
              </a:rPr>
              <a:t>).</a:t>
            </a:r>
            <a:endParaRPr lang="en-GB" sz="1000" dirty="0">
              <a:latin typeface="Tahoma" charset="0"/>
            </a:endParaRP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 bwMode="auto">
          <a:xfrm>
            <a:off x="4355976" y="260648"/>
            <a:ext cx="4248472" cy="463846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  <a:spAutoFit/>
          </a:bodyPr>
          <a:lstStyle>
            <a:lvl1pPr algn="ctr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 algn="ctr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 algn="ctr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 algn="ctr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marL="457200" algn="ctr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marL="914400" algn="ctr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marL="1371600" algn="ctr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marL="1828800" algn="ctr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latin typeface="Bitstream Vera Sans" charset="0"/>
              </a:rPr>
              <a:t>Browser Art (I)</a:t>
            </a:r>
            <a:endParaRPr lang="en-GB" sz="2400" dirty="0">
              <a:latin typeface="Bitstream Vera Sans" charset="0"/>
            </a:endParaRPr>
          </a:p>
        </p:txBody>
      </p:sp>
      <p:pic>
        <p:nvPicPr>
          <p:cNvPr id="3" name="Picture 2" descr="GCA_ill18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789041"/>
            <a:ext cx="2144529" cy="306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340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4B6AC9-9517-D64B-9E31-888B4402C429}" type="slidenum">
              <a:rPr lang="en-GB"/>
              <a:pPr/>
              <a:t>26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8136904" cy="463846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latin typeface="Bitstream Vera Sans" charset="0"/>
              </a:rPr>
              <a:t>Browser Art (II)</a:t>
            </a:r>
            <a:endParaRPr lang="en-GB" sz="1800" dirty="0">
              <a:latin typeface="Bitstream Vera Sans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95536" y="3933056"/>
            <a:ext cx="3744416" cy="713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>
                <a:latin typeface="Tahoma" charset="0"/>
              </a:rPr>
              <a:t>Napier, Mark: The Shredder, 1998, web project (screenshot 2012)</a:t>
            </a:r>
            <a:r>
              <a:rPr lang="en-GB" sz="1200" dirty="0" smtClean="0">
                <a:latin typeface="Tahoma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000" dirty="0" smtClean="0">
                <a:latin typeface="Tahoma" charset="0"/>
              </a:rPr>
              <a:t>URL</a:t>
            </a:r>
            <a:r>
              <a:rPr lang="en-GB" sz="1000" dirty="0">
                <a:latin typeface="Tahoma" charset="0"/>
              </a:rPr>
              <a:t>: http://</a:t>
            </a:r>
            <a:r>
              <a:rPr lang="en-GB" sz="1000" dirty="0" err="1">
                <a:latin typeface="Tahoma" charset="0"/>
              </a:rPr>
              <a:t>potatoland.org</a:t>
            </a:r>
            <a:r>
              <a:rPr lang="en-GB" sz="1000" dirty="0">
                <a:latin typeface="Tahoma" charset="0"/>
              </a:rPr>
              <a:t>/shredder/</a:t>
            </a:r>
            <a:r>
              <a:rPr lang="en-GB" sz="1000" dirty="0" err="1">
                <a:latin typeface="Tahoma" charset="0"/>
              </a:rPr>
              <a:t>shredder.html</a:t>
            </a:r>
            <a:endParaRPr lang="en-GB" sz="1000" dirty="0">
              <a:latin typeface="Tahoma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2" y="927141"/>
            <a:ext cx="4057714" cy="301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638800" y="6324600"/>
            <a:ext cx="25908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908720"/>
            <a:ext cx="3896085" cy="3024336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427984" y="3933056"/>
            <a:ext cx="4464496" cy="713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I/</a:t>
            </a:r>
            <a:r>
              <a:rPr lang="en-GB" sz="1200" dirty="0">
                <a:latin typeface="Tahoma" charset="0"/>
              </a:rPr>
              <a:t>O/D: Web Stalker, 1997, browser (photo from the monitor, August 2000)</a:t>
            </a:r>
            <a:r>
              <a:rPr lang="en-GB" sz="1200" dirty="0" smtClean="0">
                <a:latin typeface="Tahoma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000" dirty="0" smtClean="0">
                <a:latin typeface="Tahoma" charset="0"/>
              </a:rPr>
              <a:t>URL</a:t>
            </a:r>
            <a:r>
              <a:rPr lang="en-GB" sz="1000" dirty="0">
                <a:latin typeface="Tahoma" charset="0"/>
              </a:rPr>
              <a:t>: http://</a:t>
            </a:r>
            <a:r>
              <a:rPr lang="en-GB" sz="1000" dirty="0" err="1">
                <a:latin typeface="Tahoma" charset="0"/>
              </a:rPr>
              <a:t>bak.spc.org</a:t>
            </a:r>
            <a:r>
              <a:rPr lang="en-GB" sz="1000" dirty="0">
                <a:latin typeface="Tahoma" charset="0"/>
              </a:rPr>
              <a:t>/</a:t>
            </a:r>
            <a:r>
              <a:rPr lang="en-GB" sz="1000" dirty="0" err="1">
                <a:latin typeface="Tahoma" charset="0"/>
              </a:rPr>
              <a:t>iod</a:t>
            </a:r>
            <a:r>
              <a:rPr lang="en-GB" sz="1000" dirty="0">
                <a:latin typeface="Tahoma" charset="0"/>
              </a:rPr>
              <a:t>/iod4.html</a:t>
            </a:r>
          </a:p>
        </p:txBody>
      </p:sp>
    </p:spTree>
    <p:extLst>
      <p:ext uri="{BB962C8B-B14F-4D97-AF65-F5344CB8AC3E}">
        <p14:creationId xmlns:p14="http://schemas.microsoft.com/office/powerpoint/2010/main" val="42240340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4B6AC9-9517-D64B-9E31-888B4402C429}" type="slidenum">
              <a:rPr lang="en-GB"/>
              <a:pPr/>
              <a:t>27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8064896" cy="463846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latin typeface="Bitstream Vera Sans" charset="0"/>
              </a:rPr>
              <a:t>Browser Art (III)</a:t>
            </a:r>
            <a:endParaRPr lang="en-GB" sz="1800" dirty="0">
              <a:latin typeface="Bitstream Vera Sans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95536" y="3861048"/>
            <a:ext cx="396044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>
                <a:latin typeface="Tahoma" charset="0"/>
              </a:rPr>
              <a:t>Wisniewski, </a:t>
            </a:r>
            <a:r>
              <a:rPr lang="en-GB" sz="1200" dirty="0" err="1">
                <a:latin typeface="Tahoma" charset="0"/>
              </a:rPr>
              <a:t>Maciej</a:t>
            </a:r>
            <a:r>
              <a:rPr lang="en-GB" sz="1200" dirty="0">
                <a:latin typeface="Tahoma" charset="0"/>
              </a:rPr>
              <a:t>: </a:t>
            </a:r>
            <a:r>
              <a:rPr lang="en-GB" sz="1200" dirty="0" err="1">
                <a:latin typeface="Tahoma" charset="0"/>
              </a:rPr>
              <a:t>Netomat</a:t>
            </a:r>
            <a:r>
              <a:rPr lang="en-GB" sz="1200" dirty="0">
                <a:latin typeface="Tahoma" charset="0"/>
              </a:rPr>
              <a:t>, 1999, browser (photo from the monitor, October 2000).</a:t>
            </a:r>
            <a:endParaRPr lang="en-GB" sz="1000" dirty="0">
              <a:latin typeface="Tahoma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8546" y="908720"/>
            <a:ext cx="382797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638800" y="6324600"/>
            <a:ext cx="25908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4023616" cy="2952328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572000" y="3861048"/>
            <a:ext cx="4032448" cy="744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US" sz="1200" dirty="0" err="1">
                <a:latin typeface="Tahoma" charset="0"/>
              </a:rPr>
              <a:t>Jevbratt</a:t>
            </a:r>
            <a:r>
              <a:rPr lang="en-US" sz="1200" dirty="0">
                <a:latin typeface="Tahoma" charset="0"/>
              </a:rPr>
              <a:t>, Lisa: 1:1, every IP, 1999, 2001-2002, web project (screenshot 2009)</a:t>
            </a:r>
            <a:r>
              <a:rPr lang="en-US" sz="1200" dirty="0" smtClean="0">
                <a:latin typeface="Tahoma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US" sz="1200" dirty="0" smtClean="0">
                <a:latin typeface="Tahoma" charset="0"/>
              </a:rPr>
              <a:t> </a:t>
            </a:r>
            <a:r>
              <a:rPr lang="en-US" sz="1000" dirty="0">
                <a:latin typeface="Tahoma" charset="0"/>
              </a:rPr>
              <a:t>URL: http://128.111.69.4/~</a:t>
            </a:r>
            <a:r>
              <a:rPr lang="en-US" sz="1000" dirty="0" err="1">
                <a:latin typeface="Tahoma" charset="0"/>
              </a:rPr>
              <a:t>jevbratt</a:t>
            </a:r>
            <a:r>
              <a:rPr lang="en-US" sz="1000" dirty="0">
                <a:latin typeface="Tahoma" charset="0"/>
              </a:rPr>
              <a:t>/1_to_1/</a:t>
            </a:r>
            <a:r>
              <a:rPr lang="en-US" sz="1000" dirty="0" err="1">
                <a:latin typeface="Tahoma" charset="0"/>
              </a:rPr>
              <a:t>interface_ii</a:t>
            </a:r>
            <a:r>
              <a:rPr lang="en-US" sz="1000" dirty="0">
                <a:latin typeface="Tahoma" charset="0"/>
              </a:rPr>
              <a:t>/</a:t>
            </a:r>
            <a:r>
              <a:rPr lang="en-US" sz="1000" dirty="0" err="1">
                <a:latin typeface="Tahoma" charset="0"/>
              </a:rPr>
              <a:t>index.html</a:t>
            </a:r>
            <a:endParaRPr lang="en-GB" sz="1000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0340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4B6AC9-9517-D64B-9E31-888B4402C429}" type="slidenum">
              <a:rPr lang="en-GB"/>
              <a:pPr/>
              <a:t>28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3744416" cy="463846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latin typeface="Bitstream Vera Sans" charset="0"/>
              </a:rPr>
              <a:t>Carlos </a:t>
            </a:r>
            <a:r>
              <a:rPr lang="en-GB" sz="2400" dirty="0" err="1" smtClean="0">
                <a:latin typeface="Bitstream Vera Sans" charset="0"/>
              </a:rPr>
              <a:t>Katastrofsky</a:t>
            </a:r>
            <a:endParaRPr lang="en-GB" sz="1800" dirty="0">
              <a:latin typeface="Bitstream Vera Sans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23528" y="4509120"/>
            <a:ext cx="3816424" cy="867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err="1">
                <a:latin typeface="Tahoma" charset="0"/>
              </a:rPr>
              <a:t>Katastrofsky</a:t>
            </a:r>
            <a:r>
              <a:rPr lang="en-GB" sz="1200" dirty="0">
                <a:latin typeface="Tahoma" charset="0"/>
              </a:rPr>
              <a:t>, Carlos: Area Research, 2004, web project (screenshot 2007)</a:t>
            </a:r>
            <a:r>
              <a:rPr lang="en-GB" sz="1200" dirty="0" smtClean="0">
                <a:latin typeface="Tahoma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000" dirty="0" smtClean="0">
                <a:latin typeface="Tahoma" charset="0"/>
              </a:rPr>
              <a:t>URL</a:t>
            </a:r>
            <a:r>
              <a:rPr lang="en-GB" sz="1000" dirty="0">
                <a:latin typeface="Tahoma" charset="0"/>
              </a:rPr>
              <a:t>: http://</a:t>
            </a:r>
            <a:r>
              <a:rPr lang="en-GB" sz="1000" dirty="0" err="1">
                <a:latin typeface="Tahoma" charset="0"/>
              </a:rPr>
              <a:t>www.moz.ac.at</a:t>
            </a:r>
            <a:r>
              <a:rPr lang="en-GB" sz="1000" dirty="0">
                <a:latin typeface="Tahoma" charset="0"/>
              </a:rPr>
              <a:t>/user/</a:t>
            </a:r>
            <a:r>
              <a:rPr lang="en-GB" sz="1000" dirty="0" err="1">
                <a:latin typeface="Tahoma" charset="0"/>
              </a:rPr>
              <a:t>carlos</a:t>
            </a:r>
            <a:r>
              <a:rPr lang="en-GB" sz="1000" dirty="0">
                <a:latin typeface="Tahoma" charset="0"/>
              </a:rPr>
              <a:t>/alien/projects/</a:t>
            </a:r>
            <a:r>
              <a:rPr lang="en-GB" sz="1000" dirty="0" err="1">
                <a:latin typeface="Tahoma" charset="0"/>
              </a:rPr>
              <a:t>arearesearch</a:t>
            </a:r>
            <a:r>
              <a:rPr lang="en-GB" sz="1000" dirty="0">
                <a:latin typeface="Tahoma" charset="0"/>
              </a:rPr>
              <a:t>/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5976" y="908720"/>
            <a:ext cx="408407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638800" y="6324600"/>
            <a:ext cx="25908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3816424" cy="3581164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283968" y="4149080"/>
            <a:ext cx="4248472" cy="89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err="1">
                <a:latin typeface="Tahoma" charset="0"/>
              </a:rPr>
              <a:t>Medosch</a:t>
            </a:r>
            <a:r>
              <a:rPr lang="en-GB" sz="1200" dirty="0">
                <a:latin typeface="Tahoma" charset="0"/>
              </a:rPr>
              <a:t>. </a:t>
            </a:r>
            <a:r>
              <a:rPr lang="en-GB" sz="1200">
                <a:latin typeface="Tahoma" charset="0"/>
              </a:rPr>
              <a:t>Armin </a:t>
            </a:r>
            <a:r>
              <a:rPr lang="en-GB" sz="1200" smtClean="0">
                <a:latin typeface="Tahoma" charset="0"/>
              </a:rPr>
              <a:t>(ed.</a:t>
            </a:r>
            <a:r>
              <a:rPr lang="en-GB" sz="1200" dirty="0">
                <a:latin typeface="Tahoma" charset="0"/>
              </a:rPr>
              <a:t>): DIVE: An Introduction into the World of Free Software and </a:t>
            </a:r>
            <a:r>
              <a:rPr lang="en-GB" sz="1200" dirty="0" err="1">
                <a:latin typeface="Tahoma" charset="0"/>
              </a:rPr>
              <a:t>Copyleft</a:t>
            </a:r>
            <a:r>
              <a:rPr lang="en-GB" sz="1200" dirty="0">
                <a:latin typeface="Tahoma" charset="0"/>
              </a:rPr>
              <a:t> Culture, FACT in Liverpool, 2003, web </a:t>
            </a:r>
            <a:r>
              <a:rPr lang="en-GB" sz="1200" dirty="0" err="1">
                <a:latin typeface="Tahoma" charset="0"/>
              </a:rPr>
              <a:t>plattform</a:t>
            </a:r>
            <a:r>
              <a:rPr lang="en-GB" sz="1200" dirty="0">
                <a:latin typeface="Tahoma" charset="0"/>
              </a:rPr>
              <a:t> (screenshot 2012)</a:t>
            </a:r>
            <a:r>
              <a:rPr lang="en-GB" sz="1200" dirty="0" smtClean="0">
                <a:latin typeface="Tahoma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000" dirty="0" smtClean="0">
                <a:latin typeface="Tahoma" charset="0"/>
              </a:rPr>
              <a:t>URL</a:t>
            </a:r>
            <a:r>
              <a:rPr lang="en-GB" sz="1000" dirty="0">
                <a:latin typeface="Tahoma" charset="0"/>
              </a:rPr>
              <a:t>: http://</a:t>
            </a:r>
            <a:r>
              <a:rPr lang="en-GB" sz="1000" dirty="0" err="1">
                <a:latin typeface="Tahoma" charset="0"/>
              </a:rPr>
              <a:t>kop.kein.org</a:t>
            </a:r>
            <a:r>
              <a:rPr lang="en-GB" sz="1000" dirty="0">
                <a:latin typeface="Tahoma" charset="0"/>
              </a:rPr>
              <a:t>/DIVE/</a:t>
            </a:r>
            <a:r>
              <a:rPr lang="en-GB" sz="1000" dirty="0" err="1">
                <a:latin typeface="Tahoma" charset="0"/>
              </a:rPr>
              <a:t>index.html</a:t>
            </a:r>
            <a:endParaRPr lang="en-GB" sz="1000" dirty="0">
              <a:latin typeface="Tahoma" charset="0"/>
            </a:endParaRP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 bwMode="auto">
          <a:xfrm>
            <a:off x="4355976" y="404664"/>
            <a:ext cx="4104456" cy="463846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  <a:spAutoFit/>
          </a:bodyPr>
          <a:lstStyle>
            <a:lvl1pPr algn="ctr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 algn="ctr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 algn="ctr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 algn="ctr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marL="457200" algn="ctr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marL="914400" algn="ctr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marL="1371600" algn="ctr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marL="1828800" algn="ctr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latin typeface="Bitstream Vera Sans" charset="0"/>
              </a:rPr>
              <a:t>DIVE</a:t>
            </a:r>
            <a:endParaRPr lang="en-GB" sz="1800" dirty="0">
              <a:latin typeface="Bitstream Ver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0340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CA_ill18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480947"/>
            <a:ext cx="3117446" cy="2377053"/>
          </a:xfrm>
          <a:prstGeom prst="rect">
            <a:avLst/>
          </a:prstGeom>
        </p:spPr>
      </p:pic>
      <p:sp>
        <p:nvSpPr>
          <p:cNvPr id="12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4B6AC9-9517-D64B-9E31-888B4402C429}" type="slidenum">
              <a:rPr lang="en-GB"/>
              <a:pPr/>
              <a:t>29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8064896" cy="463846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latin typeface="Bitstream Vera Sans" charset="0"/>
              </a:rPr>
              <a:t>Activism</a:t>
            </a:r>
            <a:endParaRPr lang="en-GB" sz="1800" dirty="0">
              <a:latin typeface="Bitstream Vera Sans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95536" y="3789040"/>
            <a:ext cx="4032448" cy="987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Left: The </a:t>
            </a:r>
            <a:r>
              <a:rPr lang="en-GB" sz="1200" dirty="0">
                <a:latin typeface="Tahoma" charset="0"/>
              </a:rPr>
              <a:t>Yes Men/Detritus/Doll, Cue P.: </a:t>
            </a:r>
            <a:r>
              <a:rPr lang="en-GB" sz="1200" dirty="0" err="1">
                <a:latin typeface="Tahoma" charset="0"/>
              </a:rPr>
              <a:t>Reamweaver</a:t>
            </a:r>
            <a:r>
              <a:rPr lang="en-GB" sz="1200" dirty="0">
                <a:latin typeface="Tahoma" charset="0"/>
              </a:rPr>
              <a:t> Version 2.0, tool, 2002. Screenshot of the creation of a pseudo-mirror site of the World Trade Organization´s website</a:t>
            </a:r>
            <a:r>
              <a:rPr lang="en-GB" sz="1200" dirty="0" smtClean="0">
                <a:latin typeface="Tahoma" charset="0"/>
              </a:rPr>
              <a:t>. </a:t>
            </a:r>
            <a:r>
              <a:rPr lang="en-GB" sz="1000" dirty="0">
                <a:latin typeface="Tahoma" charset="0"/>
              </a:rPr>
              <a:t>URL: http://</a:t>
            </a:r>
            <a:r>
              <a:rPr lang="en-GB" sz="1000" dirty="0" err="1">
                <a:latin typeface="Tahoma" charset="0"/>
              </a:rPr>
              <a:t>netescopio.meiac.es</a:t>
            </a:r>
            <a:r>
              <a:rPr lang="en-GB" sz="1000" dirty="0">
                <a:latin typeface="Tahoma" charset="0"/>
              </a:rPr>
              <a:t>/</a:t>
            </a:r>
            <a:r>
              <a:rPr lang="en-GB" sz="1000" dirty="0" err="1">
                <a:latin typeface="Tahoma" charset="0"/>
              </a:rPr>
              <a:t>proyecto</a:t>
            </a:r>
            <a:r>
              <a:rPr lang="en-GB" sz="1000" dirty="0">
                <a:latin typeface="Tahoma" charset="0"/>
              </a:rPr>
              <a:t>/0220/</a:t>
            </a:r>
            <a:r>
              <a:rPr lang="en-GB" sz="1000" dirty="0" err="1">
                <a:latin typeface="Tahoma" charset="0"/>
              </a:rPr>
              <a:t>reamweaver_samples</a:t>
            </a:r>
            <a:r>
              <a:rPr lang="en-GB" sz="1000" dirty="0">
                <a:latin typeface="Tahoma" charset="0"/>
              </a:rPr>
              <a:t>/</a:t>
            </a:r>
            <a:r>
              <a:rPr lang="en-GB" sz="1000" dirty="0" err="1">
                <a:latin typeface="Tahoma" charset="0"/>
              </a:rPr>
              <a:t>wtocompare.jpg</a:t>
            </a:r>
            <a:endParaRPr lang="en-GB" sz="1000" dirty="0">
              <a:latin typeface="Tahoma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5976" y="908720"/>
            <a:ext cx="4210436" cy="2260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638800" y="6324600"/>
            <a:ext cx="25908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3816424" cy="2813122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283968" y="3212976"/>
            <a:ext cx="4464496" cy="1237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Right, top: First </a:t>
            </a:r>
            <a:r>
              <a:rPr lang="en-GB" sz="1200" dirty="0">
                <a:latin typeface="Tahoma" charset="0"/>
              </a:rPr>
              <a:t>page of a two-page invitation of the Media Tank to "Illegal Art Extravaganza", the special events to the travel exhibition "Illegal Art: Freedom of Expression in the Corporate Age", Old City´s Nexus Gallery, Philadelphia 2003</a:t>
            </a:r>
            <a:r>
              <a:rPr lang="en-GB" sz="1200" dirty="0" smtClean="0">
                <a:latin typeface="Tahoma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000" dirty="0" smtClean="0">
                <a:latin typeface="Tahoma" charset="0"/>
              </a:rPr>
              <a:t>Image </a:t>
            </a:r>
            <a:r>
              <a:rPr lang="en-GB" sz="1000" dirty="0">
                <a:latin typeface="Tahoma" charset="0"/>
              </a:rPr>
              <a:t>source: URL: http://</a:t>
            </a:r>
            <a:r>
              <a:rPr lang="en-GB" sz="1000" dirty="0" err="1">
                <a:latin typeface="Tahoma" charset="0"/>
              </a:rPr>
              <a:t>meltzerdesign.net</a:t>
            </a:r>
            <a:r>
              <a:rPr lang="en-GB" sz="1000" dirty="0">
                <a:latin typeface="Tahoma" charset="0"/>
              </a:rPr>
              <a:t>/portfolio/PDFs/brochures/</a:t>
            </a:r>
            <a:r>
              <a:rPr lang="en-GB" sz="1000" dirty="0" err="1">
                <a:latin typeface="Tahoma" charset="0"/>
              </a:rPr>
              <a:t>IllegalArtGuide.pdf</a:t>
            </a:r>
            <a:endParaRPr lang="en-GB" sz="1000" dirty="0">
              <a:latin typeface="Tahoma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987824" y="5466977"/>
            <a:ext cx="2448272" cy="139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Right, bottom: </a:t>
            </a:r>
            <a:r>
              <a:rPr lang="en-GB" sz="1200" dirty="0" err="1" smtClean="0">
                <a:latin typeface="Tahoma" charset="0"/>
              </a:rPr>
              <a:t>Negativland</a:t>
            </a:r>
            <a:r>
              <a:rPr lang="en-GB" sz="1200" dirty="0">
                <a:latin typeface="Tahoma" charset="0"/>
              </a:rPr>
              <a:t>/Maloney, Tim: </a:t>
            </a:r>
            <a:r>
              <a:rPr lang="en-GB" sz="1200" dirty="0" err="1">
                <a:latin typeface="Tahoma" charset="0"/>
              </a:rPr>
              <a:t>Gimme</a:t>
            </a:r>
            <a:r>
              <a:rPr lang="en-GB" sz="1200" dirty="0">
                <a:latin typeface="Tahoma" charset="0"/>
              </a:rPr>
              <a:t> the Mermaid, film, 2000/</a:t>
            </a:r>
            <a:r>
              <a:rPr lang="en-GB" sz="1200" dirty="0" smtClean="0">
                <a:latin typeface="Tahoma" charset="0"/>
              </a:rPr>
              <a:t>2002 (An exhibit of “Illegal Art”). 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000" dirty="0" smtClean="0">
                <a:latin typeface="Tahoma" charset="0"/>
              </a:rPr>
              <a:t>Screenshot </a:t>
            </a:r>
            <a:r>
              <a:rPr lang="en-GB" sz="1000" dirty="0">
                <a:latin typeface="Tahoma" charset="0"/>
              </a:rPr>
              <a:t>from URL: https://</a:t>
            </a:r>
            <a:r>
              <a:rPr lang="en-GB" sz="1000" dirty="0" err="1">
                <a:latin typeface="Tahoma" charset="0"/>
              </a:rPr>
              <a:t>archive.org</a:t>
            </a:r>
            <a:r>
              <a:rPr lang="en-GB" sz="1000" dirty="0">
                <a:latin typeface="Tahoma" charset="0"/>
              </a:rPr>
              <a:t>/details/dom-24649-gimmethemermaid</a:t>
            </a:r>
          </a:p>
        </p:txBody>
      </p:sp>
    </p:spTree>
    <p:extLst>
      <p:ext uri="{BB962C8B-B14F-4D97-AF65-F5344CB8AC3E}">
        <p14:creationId xmlns:p14="http://schemas.microsoft.com/office/powerpoint/2010/main" val="21069551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19C5482-A371-7849-AB24-DBBA5B49303B}" type="slidenum">
              <a:rPr lang="en-GB"/>
              <a:pPr/>
              <a:t>3</a:t>
            </a:fld>
            <a:endParaRPr lang="en-GB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404664"/>
            <a:ext cx="8496944" cy="586957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dirty="0" smtClean="0">
                <a:latin typeface="Bitstream Vera Sans" charset="0"/>
              </a:rPr>
              <a:t>Networks of the Eighties</a:t>
            </a:r>
            <a:endParaRPr lang="en-GB" sz="3200" dirty="0">
              <a:latin typeface="Bitstream Vera Sans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23528" y="2924944"/>
            <a:ext cx="4104456" cy="529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Left, top: Nodes </a:t>
            </a:r>
            <a:r>
              <a:rPr lang="en-GB" sz="1200" dirty="0">
                <a:latin typeface="Tahoma" charset="0"/>
              </a:rPr>
              <a:t>of the I.P. Sharp Associates </a:t>
            </a:r>
            <a:r>
              <a:rPr lang="en-GB" sz="1200" dirty="0" smtClean="0">
                <a:latin typeface="Tahoma" charset="0"/>
              </a:rPr>
              <a:t>Network. 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000" dirty="0" smtClean="0">
                <a:latin typeface="Tahoma" charset="0"/>
              </a:rPr>
              <a:t>Image </a:t>
            </a:r>
            <a:r>
              <a:rPr lang="en-GB" sz="1000" dirty="0">
                <a:latin typeface="Tahoma" charset="0"/>
              </a:rPr>
              <a:t>source: URL</a:t>
            </a:r>
            <a:r>
              <a:rPr lang="en-GB" sz="1000" dirty="0" smtClean="0">
                <a:latin typeface="Tahoma" charset="0"/>
              </a:rPr>
              <a:t>: http</a:t>
            </a:r>
            <a:r>
              <a:rPr lang="en-GB" sz="1000" dirty="0">
                <a:latin typeface="Tahoma" charset="0"/>
              </a:rPr>
              <a:t>://</a:t>
            </a:r>
            <a:r>
              <a:rPr lang="en-GB" sz="1000" dirty="0" err="1">
                <a:latin typeface="Tahoma" charset="0"/>
              </a:rPr>
              <a:t>alien.mur.at</a:t>
            </a:r>
            <a:r>
              <a:rPr lang="en-GB" sz="1000" dirty="0">
                <a:latin typeface="Tahoma" charset="0"/>
              </a:rPr>
              <a:t>/</a:t>
            </a:r>
            <a:r>
              <a:rPr lang="en-GB" sz="1000" dirty="0" err="1">
                <a:latin typeface="Tahoma" charset="0"/>
              </a:rPr>
              <a:t>rax</a:t>
            </a:r>
            <a:r>
              <a:rPr lang="en-GB" sz="1000" dirty="0">
                <a:latin typeface="Tahoma" charset="0"/>
              </a:rPr>
              <a:t>/ARTEX/</a:t>
            </a:r>
            <a:r>
              <a:rPr lang="en-GB" sz="1000" dirty="0" err="1" smtClean="0">
                <a:latin typeface="Tahoma" charset="0"/>
              </a:rPr>
              <a:t>ipsamap.html</a:t>
            </a:r>
            <a:r>
              <a:rPr lang="en-GB" sz="1000" dirty="0" smtClean="0">
                <a:latin typeface="Tahoma" charset="0"/>
              </a:rPr>
              <a:t>.</a:t>
            </a:r>
            <a:endParaRPr lang="en-GB" sz="1000" dirty="0">
              <a:latin typeface="Tahoma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5652120" y="5949280"/>
            <a:ext cx="3240360" cy="771623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563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Right: User </a:t>
            </a:r>
            <a:r>
              <a:rPr lang="en-GB" sz="1200" dirty="0">
                <a:latin typeface="Tahoma" charset="0"/>
              </a:rPr>
              <a:t>manual for ARTEX in the I.P. Sharp Associates Network, November </a:t>
            </a:r>
            <a:r>
              <a:rPr lang="en-GB" sz="1200" dirty="0" smtClean="0">
                <a:latin typeface="Tahoma" charset="0"/>
              </a:rPr>
              <a:t>1982. </a:t>
            </a:r>
            <a:r>
              <a:rPr lang="en-GB" sz="1000" dirty="0">
                <a:latin typeface="Tahoma" charset="0"/>
              </a:rPr>
              <a:t>Image source: </a:t>
            </a:r>
            <a:r>
              <a:rPr lang="en-GB" sz="1000" dirty="0" err="1">
                <a:latin typeface="Tahoma" charset="0"/>
              </a:rPr>
              <a:t>URL:http</a:t>
            </a:r>
            <a:r>
              <a:rPr lang="en-GB" sz="1000" dirty="0">
                <a:latin typeface="Tahoma" charset="0"/>
              </a:rPr>
              <a:t>://</a:t>
            </a:r>
            <a:r>
              <a:rPr lang="en-GB" sz="1000" dirty="0" err="1">
                <a:latin typeface="Tahoma" charset="0"/>
              </a:rPr>
              <a:t>alien.mur.at</a:t>
            </a:r>
            <a:r>
              <a:rPr lang="en-GB" sz="1000" dirty="0">
                <a:latin typeface="Tahoma" charset="0"/>
              </a:rPr>
              <a:t>/</a:t>
            </a:r>
            <a:r>
              <a:rPr lang="en-GB" sz="1000" dirty="0" err="1">
                <a:latin typeface="Tahoma" charset="0"/>
              </a:rPr>
              <a:t>rax</a:t>
            </a:r>
            <a:r>
              <a:rPr lang="en-GB" sz="1000" dirty="0">
                <a:latin typeface="Tahoma" charset="0"/>
              </a:rPr>
              <a:t>/ARTEX/artxguide82.</a:t>
            </a:r>
            <a:r>
              <a:rPr lang="en-GB" sz="1000" dirty="0" smtClean="0">
                <a:latin typeface="Tahoma" charset="0"/>
              </a:rPr>
              <a:t>html</a:t>
            </a:r>
            <a:endParaRPr lang="en-GB" sz="1000" dirty="0">
              <a:latin typeface="Tahom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25693"/>
            <a:ext cx="2808312" cy="1931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01008"/>
            <a:ext cx="3681640" cy="24544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980728"/>
            <a:ext cx="3385324" cy="4935804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23528" y="5949280"/>
            <a:ext cx="5040560" cy="8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Left, bottom: Adrian </a:t>
            </a:r>
            <a:r>
              <a:rPr lang="en-GB" sz="1200" dirty="0">
                <a:latin typeface="Tahoma" charset="0"/>
              </a:rPr>
              <a:t>X, Robert: The World in 24 Hours. </a:t>
            </a:r>
            <a:r>
              <a:rPr lang="en-GB" sz="1200" dirty="0" err="1">
                <a:latin typeface="Tahoma" charset="0"/>
              </a:rPr>
              <a:t>Österreichischer</a:t>
            </a:r>
            <a:r>
              <a:rPr lang="en-GB" sz="1200" dirty="0">
                <a:latin typeface="Tahoma" charset="0"/>
              </a:rPr>
              <a:t> </a:t>
            </a:r>
            <a:r>
              <a:rPr lang="en-GB" sz="1200" dirty="0" err="1">
                <a:latin typeface="Tahoma" charset="0"/>
              </a:rPr>
              <a:t>Rundfunk</a:t>
            </a:r>
            <a:r>
              <a:rPr lang="en-GB" sz="1200" dirty="0">
                <a:latin typeface="Tahoma" charset="0"/>
              </a:rPr>
              <a:t> (ORF), </a:t>
            </a:r>
            <a:r>
              <a:rPr lang="en-GB" sz="1200" dirty="0" err="1">
                <a:latin typeface="Tahoma" charset="0"/>
              </a:rPr>
              <a:t>Landesstudio</a:t>
            </a:r>
            <a:r>
              <a:rPr lang="en-GB" sz="1200" dirty="0">
                <a:latin typeface="Tahoma" charset="0"/>
              </a:rPr>
              <a:t> </a:t>
            </a:r>
            <a:r>
              <a:rPr lang="en-GB" sz="1200" dirty="0" err="1">
                <a:latin typeface="Tahoma" charset="0"/>
              </a:rPr>
              <a:t>Oberösterreich</a:t>
            </a:r>
            <a:r>
              <a:rPr lang="en-GB" sz="1200" dirty="0">
                <a:latin typeface="Tahoma" charset="0"/>
              </a:rPr>
              <a:t>, Linz 1982: posting up of </a:t>
            </a:r>
            <a:r>
              <a:rPr lang="en-GB" sz="1200" dirty="0" err="1">
                <a:latin typeface="Tahoma" charset="0"/>
              </a:rPr>
              <a:t>telefacsimiles</a:t>
            </a:r>
            <a:r>
              <a:rPr lang="en-GB" sz="1200" dirty="0">
                <a:latin typeface="Tahoma" charset="0"/>
              </a:rPr>
              <a:t> from Tokyo, Frankfurt and Wien</a:t>
            </a:r>
            <a:r>
              <a:rPr lang="en-GB" sz="1200" dirty="0" smtClean="0">
                <a:latin typeface="Tahoma" charset="0"/>
              </a:rPr>
              <a:t>. </a:t>
            </a:r>
            <a:r>
              <a:rPr lang="en-GB" sz="1000" dirty="0">
                <a:latin typeface="Tahoma" charset="0"/>
              </a:rPr>
              <a:t>Image source: URL: http://</a:t>
            </a:r>
            <a:r>
              <a:rPr lang="en-GB" sz="1000" dirty="0" err="1">
                <a:latin typeface="Tahoma" charset="0"/>
              </a:rPr>
              <a:t>alien.mur.at</a:t>
            </a:r>
            <a:r>
              <a:rPr lang="en-GB" sz="1000" dirty="0">
                <a:latin typeface="Tahoma" charset="0"/>
              </a:rPr>
              <a:t>/</a:t>
            </a:r>
            <a:r>
              <a:rPr lang="en-GB" sz="1000" dirty="0" err="1">
                <a:latin typeface="Tahoma" charset="0"/>
              </a:rPr>
              <a:t>rax</a:t>
            </a:r>
            <a:r>
              <a:rPr lang="en-GB" sz="1000" dirty="0">
                <a:latin typeface="Tahoma" charset="0"/>
              </a:rPr>
              <a:t>/24_HOURS/LINZ/24-linz09.html</a:t>
            </a:r>
          </a:p>
        </p:txBody>
      </p:sp>
    </p:spTree>
    <p:extLst>
      <p:ext uri="{BB962C8B-B14F-4D97-AF65-F5344CB8AC3E}">
        <p14:creationId xmlns:p14="http://schemas.microsoft.com/office/powerpoint/2010/main" val="18624883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1027"/>
          <p:cNvSpPr txBox="1">
            <a:spLocks noChangeArrowheads="1"/>
          </p:cNvSpPr>
          <p:nvPr/>
        </p:nvSpPr>
        <p:spPr bwMode="auto">
          <a:xfrm>
            <a:off x="228600" y="304800"/>
            <a:ext cx="86868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dirty="0">
                <a:latin typeface="Tahoma" charset="0"/>
              </a:rPr>
              <a:t>Literatur</a:t>
            </a:r>
            <a:endParaRPr lang="en-GB" sz="1200" dirty="0">
              <a:latin typeface="Tahoma" charset="0"/>
            </a:endParaRPr>
          </a:p>
        </p:txBody>
      </p:sp>
      <p:sp>
        <p:nvSpPr>
          <p:cNvPr id="45061" name="Text Box 1029"/>
          <p:cNvSpPr txBox="1">
            <a:spLocks noChangeArrowheads="1"/>
          </p:cNvSpPr>
          <p:nvPr/>
        </p:nvSpPr>
        <p:spPr bwMode="auto">
          <a:xfrm>
            <a:off x="8305800" y="6324600"/>
            <a:ext cx="457200" cy="28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smtClean="0">
                <a:solidFill>
                  <a:schemeClr val="tx1"/>
                </a:solidFill>
              </a:rPr>
              <a:t> 8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6" name="Text Box 1028"/>
          <p:cNvSpPr txBox="1">
            <a:spLocks noChangeArrowheads="1"/>
          </p:cNvSpPr>
          <p:nvPr/>
        </p:nvSpPr>
        <p:spPr bwMode="auto">
          <a:xfrm>
            <a:off x="228600" y="304800"/>
            <a:ext cx="6477000" cy="6150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dirty="0" err="1" smtClean="0">
                <a:solidFill>
                  <a:schemeClr val="tx1"/>
                </a:solidFill>
                <a:latin typeface="Bitstream Vera Sans" charset="0"/>
              </a:rPr>
              <a:t>Bibliography</a:t>
            </a:r>
            <a:r>
              <a:rPr lang="de-DE" sz="1200" dirty="0" smtClean="0">
                <a:solidFill>
                  <a:schemeClr val="tx1"/>
                </a:solidFill>
                <a:latin typeface="Bitstream Vera Sans" charset="0"/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  <a:latin typeface="Bitstream Vera Sans" charset="0"/>
              </a:rPr>
              <a:t>with</a:t>
            </a:r>
            <a:r>
              <a:rPr lang="de-DE" sz="1200" dirty="0" smtClean="0">
                <a:solidFill>
                  <a:schemeClr val="tx1"/>
                </a:solidFill>
                <a:latin typeface="Bitstream Vera Sans" charset="0"/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  <a:latin typeface="Bitstream Vera Sans" charset="0"/>
              </a:rPr>
              <a:t>informations</a:t>
            </a:r>
            <a:r>
              <a:rPr lang="de-DE" sz="1200" dirty="0" smtClean="0">
                <a:solidFill>
                  <a:schemeClr val="tx1"/>
                </a:solidFill>
                <a:latin typeface="Bitstream Vera Sans" charset="0"/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  <a:latin typeface="Bitstream Vera Sans" charset="0"/>
              </a:rPr>
              <a:t>about</a:t>
            </a:r>
            <a:r>
              <a:rPr lang="de-DE" sz="1200" dirty="0" smtClean="0">
                <a:solidFill>
                  <a:schemeClr val="tx1"/>
                </a:solidFill>
                <a:latin typeface="Bitstream Vera Sans" charset="0"/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  <a:latin typeface="Bitstream Vera Sans" charset="0"/>
              </a:rPr>
              <a:t>the</a:t>
            </a:r>
            <a:r>
              <a:rPr lang="de-DE" sz="1200" dirty="0" smtClean="0">
                <a:solidFill>
                  <a:schemeClr val="tx1"/>
                </a:solidFill>
                <a:latin typeface="Bitstream Vera Sans" charset="0"/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  <a:latin typeface="Bitstream Vera Sans" charset="0"/>
              </a:rPr>
              <a:t>abbreviations</a:t>
            </a:r>
            <a:r>
              <a:rPr lang="de-DE" sz="1200" dirty="0" smtClean="0">
                <a:solidFill>
                  <a:schemeClr val="tx1"/>
                </a:solidFill>
                <a:latin typeface="Bitstream Vera Sans" charset="0"/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  <a:latin typeface="Bitstream Vera Sans" charset="0"/>
              </a:rPr>
              <a:t>used</a:t>
            </a:r>
            <a:r>
              <a:rPr lang="de-DE" sz="1200" dirty="0" smtClean="0">
                <a:solidFill>
                  <a:schemeClr val="tx1"/>
                </a:solidFill>
                <a:latin typeface="Bitstream Vera Sans" charset="0"/>
              </a:rPr>
              <a:t> in </a:t>
            </a:r>
            <a:r>
              <a:rPr lang="de-DE" sz="1200" dirty="0" err="1" smtClean="0">
                <a:solidFill>
                  <a:schemeClr val="tx1"/>
                </a:solidFill>
                <a:latin typeface="Bitstream Vera Sans" charset="0"/>
              </a:rPr>
              <a:t>the</a:t>
            </a:r>
            <a:r>
              <a:rPr lang="de-DE" sz="1200" dirty="0" smtClean="0">
                <a:solidFill>
                  <a:schemeClr val="tx1"/>
                </a:solidFill>
                <a:latin typeface="Bitstream Vera Sans" charset="0"/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  <a:latin typeface="Bitstream Vera Sans" charset="0"/>
              </a:rPr>
              <a:t>captions</a:t>
            </a:r>
            <a:r>
              <a:rPr lang="de-DE" sz="1200" dirty="0" smtClean="0">
                <a:solidFill>
                  <a:schemeClr val="tx1"/>
                </a:solidFill>
                <a:latin typeface="Bitstream Vera Sans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GB" sz="1000" dirty="0" err="1" smtClean="0">
                <a:solidFill>
                  <a:schemeClr val="tx1"/>
                </a:solidFill>
                <a:latin typeface="Tahoma" charset="0"/>
              </a:rPr>
              <a:t>Dreher</a:t>
            </a:r>
            <a:r>
              <a:rPr lang="en-GB" sz="1000" dirty="0" smtClean="0">
                <a:solidFill>
                  <a:schemeClr val="tx1"/>
                </a:solidFill>
                <a:latin typeface="Tahoma" charset="0"/>
              </a:rPr>
              <a:t>, Thomas: History of Computer Art. Chap. Bibliography. In: URL</a:t>
            </a:r>
            <a:r>
              <a:rPr lang="en-GB" sz="1000" dirty="0">
                <a:solidFill>
                  <a:schemeClr val="tx1"/>
                </a:solidFill>
                <a:latin typeface="Tahoma" charset="0"/>
              </a:rPr>
              <a:t>: http://</a:t>
            </a:r>
            <a:r>
              <a:rPr lang="en-GB" sz="1000" dirty="0" err="1">
                <a:solidFill>
                  <a:schemeClr val="tx1"/>
                </a:solidFill>
                <a:latin typeface="Tahoma" charset="0"/>
              </a:rPr>
              <a:t>iasl.uni-muenchen.de</a:t>
            </a:r>
            <a:r>
              <a:rPr lang="en-GB" sz="1000" dirty="0">
                <a:solidFill>
                  <a:schemeClr val="tx1"/>
                </a:solidFill>
                <a:latin typeface="Tahoma" charset="0"/>
              </a:rPr>
              <a:t>/links/GCA-</a:t>
            </a:r>
            <a:r>
              <a:rPr lang="en-GB" sz="1000" dirty="0" err="1">
                <a:solidFill>
                  <a:schemeClr val="tx1"/>
                </a:solidFill>
                <a:latin typeface="Tahoma" charset="0"/>
              </a:rPr>
              <a:t>IXe.html</a:t>
            </a:r>
            <a:endParaRPr lang="en-GB" sz="1000" dirty="0">
              <a:solidFill>
                <a:schemeClr val="tx1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203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4B6AC9-9517-D64B-9E31-888B4402C429}" type="slidenum">
              <a:rPr lang="en-GB"/>
              <a:pPr/>
              <a:t>4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8064896" cy="463846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latin typeface="Bitstream Vera Sans" charset="0"/>
              </a:rPr>
              <a:t>Roy </a:t>
            </a:r>
            <a:r>
              <a:rPr lang="en-GB" sz="2400" dirty="0" err="1" smtClean="0">
                <a:latin typeface="Bitstream Vera Sans" charset="0"/>
              </a:rPr>
              <a:t>Ascott</a:t>
            </a:r>
            <a:r>
              <a:rPr lang="en-GB" sz="2400" dirty="0" smtClean="0">
                <a:latin typeface="Bitstream Vera Sans" charset="0"/>
              </a:rPr>
              <a:t>: La </a:t>
            </a:r>
            <a:r>
              <a:rPr lang="en-GB" sz="2400" dirty="0" err="1" smtClean="0">
                <a:latin typeface="Bitstream Vera Sans" charset="0"/>
              </a:rPr>
              <a:t>Plissure</a:t>
            </a:r>
            <a:r>
              <a:rPr lang="en-GB" sz="2400" dirty="0" smtClean="0">
                <a:latin typeface="Bitstream Vera Sans" charset="0"/>
              </a:rPr>
              <a:t> du </a:t>
            </a:r>
            <a:r>
              <a:rPr lang="en-GB" sz="2400" dirty="0" err="1" smtClean="0">
                <a:latin typeface="Bitstream Vera Sans" charset="0"/>
              </a:rPr>
              <a:t>Texte</a:t>
            </a:r>
            <a:r>
              <a:rPr lang="en-GB" sz="2400" dirty="0" smtClean="0">
                <a:latin typeface="Bitstream Vera Sans" charset="0"/>
              </a:rPr>
              <a:t>, 1983</a:t>
            </a:r>
            <a:endParaRPr lang="en-GB" sz="1800" dirty="0">
              <a:latin typeface="Bitstream Vera Sans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95536" y="6359666"/>
            <a:ext cx="4752528" cy="529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>
                <a:latin typeface="Tahoma" charset="0"/>
              </a:rPr>
              <a:t>Text contribution (detail) from Vancouver for La </a:t>
            </a:r>
            <a:r>
              <a:rPr lang="en-GB" sz="1200" dirty="0" err="1">
                <a:latin typeface="Tahoma" charset="0"/>
              </a:rPr>
              <a:t>Princesse</a:t>
            </a:r>
            <a:r>
              <a:rPr lang="en-GB" sz="1200" dirty="0" smtClean="0">
                <a:latin typeface="Tahoma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000" dirty="0" smtClean="0">
                <a:latin typeface="Tahoma" charset="0"/>
              </a:rPr>
              <a:t>Source</a:t>
            </a:r>
            <a:r>
              <a:rPr lang="en-GB" sz="1000" dirty="0">
                <a:latin typeface="Tahoma" charset="0"/>
              </a:rPr>
              <a:t>: URL: http://</a:t>
            </a:r>
            <a:r>
              <a:rPr lang="en-GB" sz="1000" dirty="0" err="1">
                <a:latin typeface="Tahoma" charset="0"/>
              </a:rPr>
              <a:t>www.normill.ca</a:t>
            </a:r>
            <a:r>
              <a:rPr lang="en-GB" sz="1000" dirty="0">
                <a:latin typeface="Tahoma" charset="0"/>
              </a:rPr>
              <a:t>/Text/</a:t>
            </a:r>
            <a:r>
              <a:rPr lang="en-GB" sz="1000" dirty="0" err="1">
                <a:latin typeface="Tahoma" charset="0"/>
              </a:rPr>
              <a:t>plissure.txt</a:t>
            </a:r>
            <a:endParaRPr lang="en-GB" sz="1000" dirty="0">
              <a:latin typeface="Tahoma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7270" y="908720"/>
            <a:ext cx="421043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638800" y="6324600"/>
            <a:ext cx="25908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19"/>
            <a:ext cx="3816424" cy="5390857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283968" y="4149080"/>
            <a:ext cx="4464496" cy="713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>
                <a:latin typeface="Tahoma" charset="0"/>
              </a:rPr>
              <a:t>Tom </a:t>
            </a:r>
            <a:r>
              <a:rPr lang="en-GB" sz="1200" dirty="0" err="1">
                <a:latin typeface="Tahoma" charset="0"/>
              </a:rPr>
              <a:t>Klinkowstein</a:t>
            </a:r>
            <a:r>
              <a:rPr lang="en-GB" sz="1200" dirty="0">
                <a:latin typeface="Tahoma" charset="0"/>
              </a:rPr>
              <a:t> and Greg McKenna at a terminal for the I.P. Sharp Associates Network in La </a:t>
            </a:r>
            <a:r>
              <a:rPr lang="en-GB" sz="1200" dirty="0" err="1">
                <a:latin typeface="Tahoma" charset="0"/>
              </a:rPr>
              <a:t>Mamelle</a:t>
            </a:r>
            <a:r>
              <a:rPr lang="en-GB" sz="1200" dirty="0">
                <a:latin typeface="Tahoma" charset="0"/>
              </a:rPr>
              <a:t>, San Francisco</a:t>
            </a:r>
            <a:r>
              <a:rPr lang="en-GB" sz="1200" dirty="0" smtClean="0">
                <a:latin typeface="Tahoma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000" dirty="0" smtClean="0">
                <a:latin typeface="Tahoma" charset="0"/>
              </a:rPr>
              <a:t>Image </a:t>
            </a:r>
            <a:r>
              <a:rPr lang="en-GB" sz="1000" dirty="0">
                <a:latin typeface="Tahoma" charset="0"/>
              </a:rPr>
              <a:t>source: URL: http://</a:t>
            </a:r>
            <a:r>
              <a:rPr lang="en-GB" sz="1000" dirty="0" err="1">
                <a:latin typeface="Tahoma" charset="0"/>
              </a:rPr>
              <a:t>alien.mur.at</a:t>
            </a:r>
            <a:r>
              <a:rPr lang="en-GB" sz="1000" dirty="0">
                <a:latin typeface="Tahoma" charset="0"/>
              </a:rPr>
              <a:t>/</a:t>
            </a:r>
            <a:r>
              <a:rPr lang="en-GB" sz="1000" dirty="0" err="1">
                <a:latin typeface="Tahoma" charset="0"/>
              </a:rPr>
              <a:t>rax</a:t>
            </a:r>
            <a:r>
              <a:rPr lang="en-GB" sz="1000" dirty="0">
                <a:latin typeface="Tahoma" charset="0"/>
              </a:rPr>
              <a:t>/ARTEX/PLISSURE/sf1.html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4B6AC9-9517-D64B-9E31-888B4402C429}" type="slidenum">
              <a:rPr lang="en-GB"/>
              <a:pPr/>
              <a:t>5</a:t>
            </a:fld>
            <a:endParaRPr lang="en-GB"/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638800" y="6324600"/>
            <a:ext cx="25908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5638800" y="6248400"/>
            <a:ext cx="2514600" cy="2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95000"/>
              </a:lnSpc>
              <a:spcBef>
                <a:spcPts val="563"/>
              </a:spcBef>
            </a:pPr>
            <a:r>
              <a:rPr lang="en-GB" sz="900">
                <a:solidFill>
                  <a:srgbClr val="FFFFFF"/>
                </a:solidFill>
              </a:rPr>
              <a:t>UR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764704"/>
            <a:ext cx="7061752" cy="5184576"/>
          </a:xfrm>
          <a:prstGeom prst="rect">
            <a:avLst/>
          </a:prstGeom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043608" y="6093296"/>
            <a:ext cx="7272808" cy="708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95000"/>
              </a:lnSpc>
              <a:spcBef>
                <a:spcPts val="563"/>
              </a:spcBef>
            </a:pPr>
            <a:r>
              <a:rPr lang="en-GB" sz="1200" dirty="0">
                <a:latin typeface="Tahoma" charset="0"/>
              </a:rPr>
              <a:t>White, Norman: Hearsay, 1985. Left: the start of the web documentation</a:t>
            </a:r>
            <a:r>
              <a:rPr lang="en-GB" sz="1200" dirty="0" smtClean="0">
                <a:latin typeface="Tahoma" charset="0"/>
              </a:rPr>
              <a:t>. Right</a:t>
            </a:r>
            <a:r>
              <a:rPr lang="en-GB" sz="1200" dirty="0">
                <a:latin typeface="Tahoma" charset="0"/>
              </a:rPr>
              <a:t>: the end</a:t>
            </a:r>
            <a:r>
              <a:rPr lang="en-GB" sz="1200" dirty="0" smtClean="0">
                <a:latin typeface="Tahoma" charset="0"/>
              </a:rPr>
              <a:t>. </a:t>
            </a:r>
          </a:p>
          <a:p>
            <a:pPr>
              <a:lnSpc>
                <a:spcPct val="95000"/>
              </a:lnSpc>
              <a:spcBef>
                <a:spcPts val="563"/>
              </a:spcBef>
            </a:pPr>
            <a:r>
              <a:rPr lang="en-GB" sz="1000" dirty="0" smtClean="0">
                <a:latin typeface="Tahoma" charset="0"/>
              </a:rPr>
              <a:t>Source</a:t>
            </a:r>
            <a:r>
              <a:rPr lang="en-GB" sz="1000" dirty="0">
                <a:latin typeface="Tahoma" charset="0"/>
              </a:rPr>
              <a:t>: URL</a:t>
            </a:r>
            <a:r>
              <a:rPr lang="en-GB" sz="1000" dirty="0" smtClean="0">
                <a:latin typeface="Tahoma" charset="0"/>
              </a:rPr>
              <a:t>: http</a:t>
            </a:r>
            <a:r>
              <a:rPr lang="en-GB" sz="1000" dirty="0">
                <a:latin typeface="Tahoma" charset="0"/>
              </a:rPr>
              <a:t>://</a:t>
            </a:r>
            <a:r>
              <a:rPr lang="en-GB" sz="1000" dirty="0" err="1">
                <a:latin typeface="Tahoma" charset="0"/>
              </a:rPr>
              <a:t>www.normill.ca</a:t>
            </a:r>
            <a:r>
              <a:rPr lang="en-GB" sz="1000" dirty="0">
                <a:latin typeface="Tahoma" charset="0"/>
              </a:rPr>
              <a:t>/Text/</a:t>
            </a:r>
            <a:r>
              <a:rPr lang="en-GB" sz="1000" dirty="0" err="1">
                <a:latin typeface="Tahoma" charset="0"/>
              </a:rPr>
              <a:t>Hearsay.txt</a:t>
            </a:r>
            <a:r>
              <a:rPr lang="en-GB" sz="1000" dirty="0">
                <a:latin typeface="Tahoma" charset="0"/>
              </a:rPr>
              <a:t> </a:t>
            </a:r>
          </a:p>
          <a:p>
            <a:pPr>
              <a:lnSpc>
                <a:spcPct val="95000"/>
              </a:lnSpc>
              <a:spcBef>
                <a:spcPts val="563"/>
              </a:spcBef>
            </a:pPr>
            <a:endParaRPr lang="en-GB" sz="1000" dirty="0">
              <a:latin typeface="Tahoma" charset="0"/>
            </a:endParaRPr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8" y="332656"/>
            <a:ext cx="8640960" cy="463846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latin typeface="Bitstream Vera Sans" charset="0"/>
              </a:rPr>
              <a:t>Norman White: Hearsay, 1985</a:t>
            </a:r>
            <a:endParaRPr lang="en-GB" sz="1800" dirty="0">
              <a:latin typeface="Bitstream Ver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1012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36C8574-56D9-5F41-B664-8DF3BE074F05}" type="slidenum">
              <a:rPr lang="en-GB"/>
              <a:pPr/>
              <a:t>6</a:t>
            </a:fld>
            <a:endParaRPr lang="en-GB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8" y="404664"/>
            <a:ext cx="8496944" cy="402291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>
                <a:latin typeface="Bitstream Vera Sans" charset="0"/>
              </a:rPr>
              <a:t>Galloway, Kit/</a:t>
            </a:r>
            <a:r>
              <a:rPr lang="en-GB" sz="2000" dirty="0" err="1">
                <a:latin typeface="Bitstream Vera Sans" charset="0"/>
              </a:rPr>
              <a:t>Rabinovitz</a:t>
            </a:r>
            <a:r>
              <a:rPr lang="en-GB" sz="2000" dirty="0">
                <a:latin typeface="Bitstream Vera Sans" charset="0"/>
              </a:rPr>
              <a:t>, Sherrie: Electronic Café, Los Angeles 1984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908720"/>
            <a:ext cx="3240360" cy="415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863" y="905322"/>
            <a:ext cx="5122869" cy="2739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5157192"/>
            <a:ext cx="3312368" cy="594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  <a:latin typeface="Tahoma"/>
                <a:cs typeface="Tahoma"/>
              </a:rPr>
              <a:t>Left: Diagram </a:t>
            </a:r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of the installation´s functions as they were installed in each café (Youngblood: </a:t>
            </a:r>
            <a:r>
              <a:rPr lang="en-US" sz="1200" dirty="0" err="1">
                <a:solidFill>
                  <a:schemeClr val="tx1"/>
                </a:solidFill>
                <a:latin typeface="Tahoma"/>
                <a:cs typeface="Tahoma"/>
              </a:rPr>
              <a:t>Raum</a:t>
            </a:r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 1986, p.298).</a:t>
            </a:r>
            <a:endParaRPr lang="en-US" sz="10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7904" y="3789040"/>
            <a:ext cx="5328592" cy="731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  <a:latin typeface="Tahoma"/>
                <a:cs typeface="Tahoma"/>
              </a:rPr>
              <a:t>Middle: </a:t>
            </a:r>
            <a:r>
              <a:rPr lang="en-US" sz="1200" dirty="0" err="1" smtClean="0">
                <a:solidFill>
                  <a:schemeClr val="tx1"/>
                </a:solidFill>
                <a:latin typeface="Tahoma"/>
                <a:cs typeface="Tahoma"/>
              </a:rPr>
              <a:t>Videoprints</a:t>
            </a:r>
            <a:r>
              <a:rPr lang="en-US" sz="1200" dirty="0" smtClean="0">
                <a:solidFill>
                  <a:schemeClr val="tx1"/>
                </a:solidFill>
                <a:latin typeface="Tahoma"/>
                <a:cs typeface="Tahoma"/>
              </a:rPr>
              <a:t>. 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Tahoma"/>
                <a:cs typeface="Tahoma"/>
              </a:rPr>
              <a:t>Image </a:t>
            </a:r>
            <a:r>
              <a:rPr lang="en-US" sz="1000" dirty="0">
                <a:solidFill>
                  <a:schemeClr val="tx1"/>
                </a:solidFill>
                <a:latin typeface="Tahoma"/>
                <a:cs typeface="Tahoma"/>
              </a:rPr>
              <a:t>source: URL: http://</a:t>
            </a:r>
            <a:r>
              <a:rPr lang="en-US" sz="1000" dirty="0" err="1">
                <a:solidFill>
                  <a:schemeClr val="tx1"/>
                </a:solidFill>
                <a:latin typeface="Tahoma"/>
                <a:cs typeface="Tahoma"/>
              </a:rPr>
              <a:t>www.ecafe.com</a:t>
            </a:r>
            <a:r>
              <a:rPr lang="en-US" sz="1000" dirty="0">
                <a:solidFill>
                  <a:schemeClr val="tx1"/>
                </a:solidFill>
                <a:latin typeface="Tahoma"/>
                <a:cs typeface="Tahoma"/>
              </a:rPr>
              <a:t>/</a:t>
            </a:r>
            <a:r>
              <a:rPr lang="en-US" sz="1000" dirty="0" err="1" smtClean="0">
                <a:solidFill>
                  <a:schemeClr val="tx1"/>
                </a:solidFill>
                <a:latin typeface="Tahoma"/>
                <a:cs typeface="Tahoma"/>
              </a:rPr>
              <a:t>prints.html</a:t>
            </a:r>
            <a:endParaRPr lang="en-US" sz="1200" dirty="0" smtClean="0">
              <a:solidFill>
                <a:schemeClr val="tx1"/>
              </a:solidFill>
              <a:latin typeface="Tahoma"/>
              <a:cs typeface="Tahoma"/>
            </a:endParaRPr>
          </a:p>
          <a:p>
            <a:r>
              <a:rPr lang="en-US" sz="1200" dirty="0" smtClean="0">
                <a:solidFill>
                  <a:schemeClr val="tx1"/>
                </a:solidFill>
                <a:latin typeface="Tahoma"/>
                <a:cs typeface="Tahoma"/>
              </a:rPr>
              <a:t>Right: </a:t>
            </a:r>
            <a:r>
              <a:rPr lang="en-US" sz="1200" dirty="0" err="1">
                <a:solidFill>
                  <a:schemeClr val="tx1"/>
                </a:solidFill>
                <a:latin typeface="Tahoma"/>
                <a:cs typeface="Tahoma"/>
              </a:rPr>
              <a:t>Telewriter</a:t>
            </a:r>
            <a:r>
              <a:rPr lang="en-US" sz="1200" dirty="0" smtClean="0">
                <a:solidFill>
                  <a:schemeClr val="tx1"/>
                </a:solidFill>
                <a:latin typeface="Tahoma"/>
                <a:cs typeface="Tahoma"/>
              </a:rPr>
              <a:t>. 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Tahoma"/>
                <a:cs typeface="Tahoma"/>
              </a:rPr>
              <a:t>Image </a:t>
            </a:r>
            <a:r>
              <a:rPr lang="en-US" sz="1000" dirty="0">
                <a:solidFill>
                  <a:schemeClr val="tx1"/>
                </a:solidFill>
                <a:latin typeface="Tahoma"/>
                <a:cs typeface="Tahoma"/>
              </a:rPr>
              <a:t>source: URL: http://</a:t>
            </a:r>
            <a:r>
              <a:rPr lang="en-US" sz="1000" dirty="0" err="1">
                <a:solidFill>
                  <a:schemeClr val="tx1"/>
                </a:solidFill>
                <a:latin typeface="Tahoma"/>
                <a:cs typeface="Tahoma"/>
              </a:rPr>
              <a:t>www.ecafe.com</a:t>
            </a:r>
            <a:r>
              <a:rPr lang="en-US" sz="1000" dirty="0">
                <a:solidFill>
                  <a:schemeClr val="tx1"/>
                </a:solidFill>
                <a:latin typeface="Tahoma"/>
                <a:cs typeface="Tahoma"/>
              </a:rPr>
              <a:t>/1984eq.html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CA_ill14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836712"/>
            <a:ext cx="3672408" cy="5646328"/>
          </a:xfrm>
          <a:prstGeom prst="rect">
            <a:avLst/>
          </a:prstGeom>
        </p:spPr>
      </p:pic>
      <p:sp>
        <p:nvSpPr>
          <p:cNvPr id="12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4B6AC9-9517-D64B-9E31-888B4402C429}" type="slidenum">
              <a:rPr lang="en-GB"/>
              <a:pPr/>
              <a:t>7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539552" y="260648"/>
            <a:ext cx="7920880" cy="525401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 smtClean="0">
                <a:latin typeface="Bitstream Vera Sans" charset="0"/>
              </a:rPr>
              <a:t>Art Com Electronic Network (ACEN)</a:t>
            </a:r>
            <a:endParaRPr lang="en-GB" sz="2800" dirty="0">
              <a:latin typeface="Bitstream Vera Sans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39552" y="4077072"/>
            <a:ext cx="424847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en-US" sz="1200" dirty="0" smtClean="0">
                <a:latin typeface="Tahoma"/>
              </a:rPr>
              <a:t>Left: Art </a:t>
            </a:r>
            <a:r>
              <a:rPr lang="en-US" sz="1200" dirty="0">
                <a:latin typeface="Tahoma"/>
              </a:rPr>
              <a:t>Com Electronic Network: Start Menu, since </a:t>
            </a:r>
            <a:r>
              <a:rPr lang="en-US" sz="1200" dirty="0" smtClean="0">
                <a:latin typeface="Tahoma"/>
              </a:rPr>
              <a:t>1990 (</a:t>
            </a:r>
            <a:r>
              <a:rPr lang="en-US" sz="1200" dirty="0" err="1">
                <a:latin typeface="Tahoma"/>
              </a:rPr>
              <a:t>Couey</a:t>
            </a:r>
            <a:r>
              <a:rPr lang="en-US" sz="1200" dirty="0">
                <a:latin typeface="Tahoma"/>
              </a:rPr>
              <a:t>: Art Works 1991, p.128, fig.1).</a:t>
            </a:r>
            <a:endParaRPr lang="en-US" sz="1000" dirty="0">
              <a:latin typeface="Tahom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4248472" cy="32500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624" y="5877272"/>
            <a:ext cx="3600400" cy="594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  <a:latin typeface="Tahoma"/>
              </a:rPr>
              <a:t>Right: The </a:t>
            </a:r>
            <a:r>
              <a:rPr lang="en-US" sz="1200" dirty="0" err="1">
                <a:solidFill>
                  <a:schemeClr val="tx1"/>
                </a:solidFill>
                <a:latin typeface="Tahoma"/>
              </a:rPr>
              <a:t>Normals</a:t>
            </a:r>
            <a:r>
              <a:rPr lang="en-US" sz="1200" dirty="0">
                <a:solidFill>
                  <a:schemeClr val="tx1"/>
                </a:solidFill>
                <a:latin typeface="Tahoma"/>
              </a:rPr>
              <a:t>: </a:t>
            </a:r>
            <a:r>
              <a:rPr lang="en-US" sz="1200" dirty="0" err="1">
                <a:solidFill>
                  <a:schemeClr val="tx1"/>
                </a:solidFill>
                <a:latin typeface="Tahoma"/>
              </a:rPr>
              <a:t>Couey</a:t>
            </a:r>
            <a:r>
              <a:rPr lang="en-US" sz="1200" dirty="0">
                <a:solidFill>
                  <a:schemeClr val="tx1"/>
                </a:solidFill>
                <a:latin typeface="Tahoma"/>
              </a:rPr>
              <a:t> Virtual Museum of Descriptions of Art, Art Com Electronic Network, since 1990 (</a:t>
            </a:r>
            <a:r>
              <a:rPr lang="en-US" sz="1200" dirty="0" err="1">
                <a:solidFill>
                  <a:schemeClr val="tx1"/>
                </a:solidFill>
                <a:latin typeface="Tahoma"/>
              </a:rPr>
              <a:t>Couey</a:t>
            </a:r>
            <a:r>
              <a:rPr lang="en-US" sz="1200" dirty="0">
                <a:solidFill>
                  <a:schemeClr val="tx1"/>
                </a:solidFill>
                <a:latin typeface="Tahoma"/>
              </a:rPr>
              <a:t>: Art Works 1991, p.129, fig.2).</a:t>
            </a:r>
          </a:p>
        </p:txBody>
      </p:sp>
    </p:spTree>
    <p:extLst>
      <p:ext uri="{BB962C8B-B14F-4D97-AF65-F5344CB8AC3E}">
        <p14:creationId xmlns:p14="http://schemas.microsoft.com/office/powerpoint/2010/main" val="40352069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509120"/>
            <a:ext cx="3141564" cy="2304165"/>
          </a:xfrm>
          <a:prstGeom prst="rect">
            <a:avLst/>
          </a:prstGeom>
        </p:spPr>
      </p:pic>
      <p:sp>
        <p:nvSpPr>
          <p:cNvPr id="12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4B6AC9-9517-D64B-9E31-888B4402C429}" type="slidenum">
              <a:rPr lang="en-GB"/>
              <a:pPr/>
              <a:t>8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8064896" cy="463846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latin typeface="Bitstream Vera Sans" charset="0"/>
              </a:rPr>
              <a:t>Hypertext (I)</a:t>
            </a:r>
            <a:endParaRPr lang="en-GB" sz="1800" dirty="0">
              <a:latin typeface="Bitstream Vera Sans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95536" y="5589240"/>
            <a:ext cx="388843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Left, top and bottom: Bush</a:t>
            </a:r>
            <a:r>
              <a:rPr lang="en-GB" sz="1200" dirty="0">
                <a:latin typeface="Tahoma" charset="0"/>
              </a:rPr>
              <a:t>, </a:t>
            </a:r>
            <a:r>
              <a:rPr lang="en-GB" sz="1200" dirty="0" err="1">
                <a:latin typeface="Tahoma" charset="0"/>
              </a:rPr>
              <a:t>Vannevar</a:t>
            </a:r>
            <a:r>
              <a:rPr lang="en-GB" sz="1200" dirty="0">
                <a:latin typeface="Tahoma" charset="0"/>
              </a:rPr>
              <a:t>: </a:t>
            </a:r>
            <a:r>
              <a:rPr lang="en-GB" sz="1200" dirty="0" err="1">
                <a:latin typeface="Tahoma" charset="0"/>
              </a:rPr>
              <a:t>Memex</a:t>
            </a:r>
            <a:r>
              <a:rPr lang="en-GB" sz="1200" dirty="0">
                <a:latin typeface="Tahoma" charset="0"/>
              </a:rPr>
              <a:t>, 1945, illustration (Life, 10th September 1945, p.</a:t>
            </a:r>
            <a:r>
              <a:rPr lang="en-GB" sz="1200" dirty="0" smtClean="0">
                <a:latin typeface="Tahoma" charset="0"/>
              </a:rPr>
              <a:t>123s.)</a:t>
            </a:r>
            <a:r>
              <a:rPr lang="en-GB" sz="1200" dirty="0">
                <a:latin typeface="Tahoma" charset="0"/>
              </a:rPr>
              <a:t>.</a:t>
            </a:r>
            <a:endParaRPr lang="en-GB" sz="1000" dirty="0">
              <a:latin typeface="Tahoma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3365" y="908721"/>
            <a:ext cx="362473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638800" y="6324600"/>
            <a:ext cx="25908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3816424" cy="23958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56992"/>
            <a:ext cx="3816424" cy="2304165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611560" y="6165304"/>
            <a:ext cx="4824536" cy="6177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Right, bottom: </a:t>
            </a:r>
            <a:r>
              <a:rPr lang="en-GB" sz="1200" dirty="0" err="1" smtClean="0">
                <a:latin typeface="Tahoma" charset="0"/>
              </a:rPr>
              <a:t>Engelbart</a:t>
            </a:r>
            <a:r>
              <a:rPr lang="en-GB" sz="1200" dirty="0">
                <a:latin typeface="Tahoma" charset="0"/>
              </a:rPr>
              <a:t>, Douglas: Lecture, ACM/IEEE-Computer Society Fall Joint Conference, Brooks Hall, San Francisco 1968</a:t>
            </a:r>
            <a:r>
              <a:rPr lang="en-GB" sz="1200" dirty="0" smtClean="0">
                <a:latin typeface="Tahoma" charset="0"/>
              </a:rPr>
              <a:t>. </a:t>
            </a:r>
            <a:r>
              <a:rPr lang="en-GB" sz="1000" dirty="0">
                <a:latin typeface="Tahoma" charset="0"/>
              </a:rPr>
              <a:t>Screenshot from: URL: https://</a:t>
            </a:r>
            <a:r>
              <a:rPr lang="en-GB" sz="1000" dirty="0" err="1">
                <a:latin typeface="Tahoma" charset="0"/>
              </a:rPr>
              <a:t>www.youtube.com</a:t>
            </a:r>
            <a:r>
              <a:rPr lang="en-GB" sz="1000" dirty="0">
                <a:latin typeface="Tahoma" charset="0"/>
              </a:rPr>
              <a:t>/</a:t>
            </a:r>
            <a:r>
              <a:rPr lang="en-GB" sz="1000" dirty="0" err="1">
                <a:latin typeface="Tahoma" charset="0"/>
              </a:rPr>
              <a:t>watch?v</a:t>
            </a:r>
            <a:r>
              <a:rPr lang="en-GB" sz="1000" dirty="0">
                <a:latin typeface="Tahoma" charset="0"/>
              </a:rPr>
              <a:t>=61oMy7Tr-bM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3995936" y="3789040"/>
            <a:ext cx="4824536" cy="8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Right, top: Augmentation </a:t>
            </a:r>
            <a:r>
              <a:rPr lang="en-GB" sz="1200" dirty="0">
                <a:latin typeface="Tahoma" charset="0"/>
              </a:rPr>
              <a:t>Research </a:t>
            </a:r>
            <a:r>
              <a:rPr lang="en-GB" sz="1200" dirty="0" err="1">
                <a:latin typeface="Tahoma" charset="0"/>
              </a:rPr>
              <a:t>Center</a:t>
            </a:r>
            <a:r>
              <a:rPr lang="en-GB" sz="1200" dirty="0">
                <a:latin typeface="Tahoma" charset="0"/>
              </a:rPr>
              <a:t>, Stanford Research </a:t>
            </a:r>
            <a:r>
              <a:rPr lang="en-GB" sz="1200" dirty="0" smtClean="0">
                <a:latin typeface="Tahoma" charset="0"/>
              </a:rPr>
              <a:t>In-</a:t>
            </a:r>
            <a:r>
              <a:rPr lang="en-GB" sz="1200" dirty="0" err="1" smtClean="0">
                <a:latin typeface="Tahoma" charset="0"/>
              </a:rPr>
              <a:t>stitute</a:t>
            </a:r>
            <a:r>
              <a:rPr lang="en-GB" sz="1200" dirty="0">
                <a:latin typeface="Tahoma" charset="0"/>
              </a:rPr>
              <a:t>, Menlo Park: terminal with monitor, manual, keyset and mouse, ca. 1964</a:t>
            </a:r>
            <a:r>
              <a:rPr lang="en-GB" sz="1200" dirty="0" smtClean="0">
                <a:latin typeface="Tahoma" charset="0"/>
              </a:rPr>
              <a:t>. </a:t>
            </a:r>
            <a:r>
              <a:rPr lang="en-GB" sz="1000" dirty="0" smtClean="0">
                <a:latin typeface="Tahoma" charset="0"/>
              </a:rPr>
              <a:t>Image </a:t>
            </a:r>
            <a:r>
              <a:rPr lang="en-GB" sz="1000" dirty="0">
                <a:latin typeface="Tahoma" charset="0"/>
              </a:rPr>
              <a:t>Source: URL: http://</a:t>
            </a:r>
            <a:r>
              <a:rPr lang="en-GB" sz="1000" dirty="0" err="1">
                <a:latin typeface="Tahoma" charset="0"/>
              </a:rPr>
              <a:t>www.dougengelbart.org</a:t>
            </a:r>
            <a:r>
              <a:rPr lang="en-GB" sz="1000" dirty="0">
                <a:latin typeface="Tahoma" charset="0"/>
              </a:rPr>
              <a:t>/firsts/</a:t>
            </a:r>
            <a:r>
              <a:rPr lang="en-GB" sz="1000" dirty="0" err="1">
                <a:latin typeface="Tahoma" charset="0"/>
              </a:rPr>
              <a:t>keyset.html</a:t>
            </a:r>
            <a:endParaRPr lang="en-GB" sz="1000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6079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4B6AC9-9517-D64B-9E31-888B4402C429}" type="slidenum">
              <a:rPr lang="en-GB"/>
              <a:pPr/>
              <a:t>9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331640" y="404664"/>
            <a:ext cx="6408712" cy="463846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latin typeface="Bitstream Vera Sans" charset="0"/>
              </a:rPr>
              <a:t>Hypertext (II)</a:t>
            </a:r>
            <a:endParaRPr lang="en-GB" sz="1800" dirty="0">
              <a:latin typeface="Bitstream Vera Sans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259632" y="6165304"/>
            <a:ext cx="684076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>
                <a:latin typeface="Tahoma" charset="0"/>
              </a:rPr>
              <a:t>Nelson, Theodor Holm: Hypertext links in ELF ("Evolutionary List File"), diagram, 1965 (Nelson: File 1965/2003, p.142).</a:t>
            </a:r>
            <a:endParaRPr lang="en-GB" sz="1000" dirty="0">
              <a:latin typeface="Tahoma" charset="0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638800" y="6324600"/>
            <a:ext cx="25908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08720"/>
            <a:ext cx="6408712" cy="520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079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Lucida Sans Unicode"/>
      </a:majorFont>
      <a:minorFont>
        <a:latin typeface="Times New Roman"/>
        <a:ea typeface="ＭＳ Ｐゴシック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ＭＳ Ｐゴシック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ＭＳ Ｐゴシック" charset="0"/>
            <a:cs typeface="Lucida Sans Unicode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9270</TotalTime>
  <Words>2243</Words>
  <Application>Microsoft Macintosh PowerPoint</Application>
  <PresentationFormat>On-screen Show (4:3)</PresentationFormat>
  <Paragraphs>195</Paragraphs>
  <Slides>30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Default Design</vt:lpstr>
      <vt:lpstr>History of Computer Art</vt:lpstr>
      <vt:lpstr>From Timesharing to the Internet</vt:lpstr>
      <vt:lpstr>Networks of the Eighties</vt:lpstr>
      <vt:lpstr>Roy Ascott: La Plissure du Texte, 1983</vt:lpstr>
      <vt:lpstr>Norman White: Hearsay, 1985</vt:lpstr>
      <vt:lpstr>Galloway, Kit/Rabinovitz, Sherrie: Electronic Café, Los Angeles 1984</vt:lpstr>
      <vt:lpstr>Art Com Electronic Network (ACEN)</vt:lpstr>
      <vt:lpstr>Hypertext (I)</vt:lpstr>
      <vt:lpstr>Hypertext (II)</vt:lpstr>
      <vt:lpstr>Judy Malloy: Uncle Roger, 1986/87</vt:lpstr>
      <vt:lpstr>Hypertext Program Storyspace, since 1987</vt:lpstr>
      <vt:lpstr>Michael Joyce</vt:lpstr>
      <vt:lpstr>Stuart Moulthrop</vt:lpstr>
      <vt:lpstr>Generative Literature on the Web</vt:lpstr>
      <vt:lpstr>Collaborative Projects in the Web</vt:lpstr>
      <vt:lpstr>Art &amp; Language: Blurting in A &amp; L, 1973</vt:lpstr>
      <vt:lpstr>René Bauer/Joachim Maier: nic-las, since 1999</vt:lpstr>
      <vt:lpstr>Early Web Browsers</vt:lpstr>
      <vt:lpstr>Telecommunication: Seven Layers</vt:lpstr>
      <vt:lpstr>Holger Friese</vt:lpstr>
      <vt:lpstr>Jodi (I)</vt:lpstr>
      <vt:lpstr>Jodi (II)</vt:lpstr>
      <vt:lpstr>Olia Lialina</vt:lpstr>
      <vt:lpstr>Alexei Shulgin</vt:lpstr>
      <vt:lpstr>HTML Art</vt:lpstr>
      <vt:lpstr>Browser Art (II)</vt:lpstr>
      <vt:lpstr>Browser Art (III)</vt:lpstr>
      <vt:lpstr>Carlos Katastrofsky</vt:lpstr>
      <vt:lpstr>Activism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Partizipation mit Kamera Von der Videokamera zum Kamera-Handy</dc:title>
  <cp:lastModifiedBy>Thomas</cp:lastModifiedBy>
  <cp:revision>565</cp:revision>
  <cp:lastPrinted>2015-09-02T20:13:27Z</cp:lastPrinted>
  <dcterms:modified xsi:type="dcterms:W3CDTF">2015-09-02T20:17:09Z</dcterms:modified>
</cp:coreProperties>
</file>