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83" r:id="rId4"/>
    <p:sldId id="257" r:id="rId5"/>
    <p:sldId id="275" r:id="rId6"/>
    <p:sldId id="260" r:id="rId7"/>
    <p:sldId id="276" r:id="rId8"/>
    <p:sldId id="280" r:id="rId9"/>
    <p:sldId id="261" r:id="rId10"/>
    <p:sldId id="277" r:id="rId11"/>
    <p:sldId id="282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>
      <p:cViewPr varScale="1">
        <p:scale>
          <a:sx n="145" d="100"/>
          <a:sy n="145" d="100"/>
        </p:scale>
        <p:origin x="-139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DB4079-58C7-3E4E-8546-B35AD5068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4DF1352-EEC7-C041-B8E7-F2EF95F5C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0C221-263E-C248-9130-9411936DC62F}" type="slidenum">
              <a:rPr lang="en-GB"/>
              <a:pPr/>
              <a:t>1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10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EB5C4-6BFA-DA4C-8F2C-022D4F7AACB6}" type="slidenum">
              <a:rPr lang="en-GB"/>
              <a:pPr/>
              <a:t>11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3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5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6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8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9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7F9F5-7165-6941-BA7D-B94418CCC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7BAED-556E-8647-82E2-214F7ED52A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57516-AE59-744F-9E0B-79FB99E73B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914F83EE-5C53-1D4A-A590-B4CBD83BF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269E0F-53AE-BE41-AD09-DE29D38093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B700D3-B1EA-7F4E-BC6D-2A3D87DD1E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CF0DA-7316-E849-9270-04F9D6D5E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404DE-3ED5-3F4D-85A5-D9F05E130B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1054-BB46-5142-A594-01400BD65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978F3-DD73-D144-A3BE-45B939D30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DC29D-2332-A943-A22D-355327D82C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BB88BC-DDCC-AC49-868D-2CE52F3BFE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0F462E-87D8-6D46-9A86-87E5976334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EA02B-971E-5D45-A320-5F96BC9EF7F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846946"/>
            <a:ext cx="7704856" cy="77162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Bitstream Vera Sans" charset="0"/>
              </a:rPr>
              <a:t>History of Computer Art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03648" y="2276872"/>
            <a:ext cx="6400800" cy="2913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dirty="0" smtClean="0">
                <a:latin typeface="Tahoma" charset="0"/>
              </a:rPr>
              <a:t>Part VI: Music Video and </a:t>
            </a:r>
            <a:r>
              <a:rPr lang="en-GB" sz="2000" b="1" dirty="0" err="1" smtClean="0">
                <a:latin typeface="Tahoma" charset="0"/>
              </a:rPr>
              <a:t>Demoscene</a:t>
            </a:r>
            <a:endParaRPr lang="en-GB" sz="2000" b="1" dirty="0" smtClean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Seminar, 28</a:t>
            </a:r>
            <a:r>
              <a:rPr lang="en-GB" sz="2000" baseline="30000" dirty="0" smtClean="0">
                <a:latin typeface="Tahoma" charset="0"/>
              </a:rPr>
              <a:t>nd</a:t>
            </a:r>
            <a:r>
              <a:rPr lang="en-GB" sz="2000" dirty="0" smtClean="0">
                <a:latin typeface="Tahoma" charset="0"/>
              </a:rPr>
              <a:t> April 2014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Danube University </a:t>
            </a:r>
            <a:r>
              <a:rPr lang="en-GB" sz="2000" dirty="0" err="1" smtClean="0">
                <a:latin typeface="Tahoma" charset="0"/>
              </a:rPr>
              <a:t>Krems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Department for Arts and Image Science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err="1" smtClean="0">
                <a:latin typeface="Tahoma" charset="0"/>
              </a:rPr>
              <a:t>MediaArtHistories</a:t>
            </a:r>
            <a:r>
              <a:rPr lang="en-GB" sz="2000" dirty="0" smtClean="0">
                <a:latin typeface="Tahoma" charset="0"/>
              </a:rPr>
              <a:t>: Masters of Art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de-DE" sz="2000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2000" dirty="0">
                <a:latin typeface="Tahoma" charset="0"/>
              </a:rPr>
              <a:t>Thomas Dreher</a:t>
            </a:r>
            <a:endParaRPr lang="de-DE" sz="2000" i="1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1200" dirty="0" smtClean="0">
                <a:latin typeface="Tahoma" charset="0"/>
              </a:rPr>
              <a:t>URL: http</a:t>
            </a:r>
            <a:r>
              <a:rPr lang="de-DE" sz="1200" dirty="0">
                <a:latin typeface="Tahoma" charset="0"/>
              </a:rPr>
              <a:t>://</a:t>
            </a:r>
            <a:r>
              <a:rPr lang="de-DE" sz="1200" dirty="0" err="1">
                <a:latin typeface="Tahoma" charset="0"/>
              </a:rPr>
              <a:t>dreher.netzliteratur.net</a:t>
            </a:r>
            <a:endParaRPr lang="en-GB" sz="1200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772816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URL: http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iasl.uni-muenchen.de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/links/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GCA_Indexe.html</a:t>
            </a:r>
            <a:endParaRPr lang="en-US" sz="1200" dirty="0">
              <a:solidFill>
                <a:schemeClr val="tx1"/>
              </a:solidFill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10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4248472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Mary Jane </a:t>
            </a:r>
            <a:r>
              <a:rPr lang="en-GB" sz="2400" dirty="0" err="1" smtClean="0">
                <a:latin typeface="Bitstream Vera Sans" charset="0"/>
              </a:rPr>
              <a:t>Veeder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92696"/>
            <a:ext cx="4248472" cy="31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3861048"/>
            <a:ext cx="4320480" cy="8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Montana, video developed with ZGRASS (tool for </a:t>
            </a:r>
            <a:r>
              <a:rPr lang="en-GB" sz="1200" dirty="0" err="1" smtClean="0">
                <a:latin typeface="Tahoma" charset="0"/>
              </a:rPr>
              <a:t>Datamax</a:t>
            </a:r>
            <a:r>
              <a:rPr lang="en-GB" sz="1200" dirty="0" smtClean="0">
                <a:latin typeface="Tahoma" charset="0"/>
              </a:rPr>
              <a:t> UV-1), 1982.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 from URL: http</a:t>
            </a:r>
            <a:r>
              <a:rPr lang="en-GB" sz="1000" dirty="0">
                <a:latin typeface="Tahoma" charset="0"/>
              </a:rPr>
              <a:t>://</a:t>
            </a:r>
            <a:r>
              <a:rPr lang="en-GB" sz="1000" dirty="0" err="1">
                <a:latin typeface="Tahoma" charset="0"/>
              </a:rPr>
              <a:t>userwww.sfsu.edu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jkveeder</a:t>
            </a:r>
            <a:r>
              <a:rPr lang="en-GB" sz="1000" dirty="0">
                <a:latin typeface="Tahoma" charset="0"/>
              </a:rPr>
              <a:t>/art/media/</a:t>
            </a:r>
            <a:r>
              <a:rPr lang="en-GB" sz="1000" dirty="0" err="1">
                <a:latin typeface="Tahoma" charset="0"/>
              </a:rPr>
              <a:t>broadbnd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montana.htm</a:t>
            </a:r>
            <a:endParaRPr lang="en-GB" sz="1000" dirty="0">
              <a:latin typeface="Tahoma" charset="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4644008" y="116632"/>
            <a:ext cx="4176464" cy="4638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marL="4572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marL="9144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marL="1371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marL="18288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The Techno-Imagery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5" name="Picture 4" descr="GCA_ill1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173588" cy="3130191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2000" y="3861048"/>
            <a:ext cx="3312368" cy="133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Export, </a:t>
            </a:r>
            <a:r>
              <a:rPr lang="en-GB" sz="1200" dirty="0" err="1">
                <a:latin typeface="Tahoma" charset="0"/>
              </a:rPr>
              <a:t>Valie</a:t>
            </a:r>
            <a:r>
              <a:rPr lang="en-GB" sz="1200" dirty="0">
                <a:latin typeface="Tahoma" charset="0"/>
              </a:rPr>
              <a:t>/</a:t>
            </a:r>
            <a:r>
              <a:rPr lang="en-GB" sz="1200" dirty="0" err="1">
                <a:latin typeface="Tahoma" charset="0"/>
              </a:rPr>
              <a:t>Weibel</a:t>
            </a:r>
            <a:r>
              <a:rPr lang="en-GB" sz="1200" dirty="0">
                <a:latin typeface="Tahoma" charset="0"/>
              </a:rPr>
              <a:t>, Peter: Voices from an Inner Space, </a:t>
            </a:r>
            <a:r>
              <a:rPr lang="en-GB" sz="1200" dirty="0" err="1">
                <a:latin typeface="Tahoma" charset="0"/>
              </a:rPr>
              <a:t>intermedial</a:t>
            </a:r>
            <a:r>
              <a:rPr lang="en-GB" sz="1200" dirty="0">
                <a:latin typeface="Tahoma" charset="0"/>
              </a:rPr>
              <a:t> performance, </a:t>
            </a:r>
            <a:r>
              <a:rPr lang="en-GB" sz="1200" dirty="0" err="1">
                <a:latin typeface="Tahoma" charset="0"/>
              </a:rPr>
              <a:t>Brucknerhaus</a:t>
            </a:r>
            <a:r>
              <a:rPr lang="en-GB" sz="1200" dirty="0">
                <a:latin typeface="Tahoma" charset="0"/>
              </a:rPr>
              <a:t>, Linz 9/17/1988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www.valieexport.at</a:t>
            </a:r>
            <a:r>
              <a:rPr lang="en-GB" sz="1000" dirty="0">
                <a:latin typeface="Tahoma" charset="0"/>
              </a:rPr>
              <a:t>/en/</a:t>
            </a:r>
            <a:r>
              <a:rPr lang="en-GB" sz="1000" dirty="0" err="1">
                <a:latin typeface="Tahoma" charset="0"/>
              </a:rPr>
              <a:t>werke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werke</a:t>
            </a:r>
            <a:r>
              <a:rPr lang="en-GB" sz="1000" dirty="0">
                <a:latin typeface="Tahoma" charset="0"/>
              </a:rPr>
              <a:t>/?</a:t>
            </a:r>
            <a:r>
              <a:rPr lang="en-GB" sz="1000" dirty="0" err="1">
                <a:latin typeface="Tahoma" charset="0"/>
              </a:rPr>
              <a:t>tx_ttnews</a:t>
            </a:r>
            <a:r>
              <a:rPr lang="en-GB" sz="1000" dirty="0">
                <a:latin typeface="Tahoma" charset="0"/>
              </a:rPr>
              <a:t>[</a:t>
            </a:r>
            <a:r>
              <a:rPr lang="en-GB" sz="1000" dirty="0" err="1">
                <a:latin typeface="Tahoma" charset="0"/>
              </a:rPr>
              <a:t>tt_news</a:t>
            </a:r>
            <a:r>
              <a:rPr lang="en-GB" sz="1000" dirty="0">
                <a:latin typeface="Tahoma" charset="0"/>
              </a:rPr>
              <a:t>]=2125&amp;tx_ttnews[</a:t>
            </a:r>
            <a:r>
              <a:rPr lang="en-GB" sz="1000" dirty="0" err="1">
                <a:latin typeface="Tahoma" charset="0"/>
              </a:rPr>
              <a:t>backPid</a:t>
            </a:r>
            <a:r>
              <a:rPr lang="en-GB" sz="1000" dirty="0">
                <a:latin typeface="Tahoma" charset="0"/>
              </a:rPr>
              <a:t>]=4&amp;cHash=588c1671db</a:t>
            </a:r>
          </a:p>
        </p:txBody>
      </p:sp>
    </p:spTree>
    <p:extLst>
      <p:ext uri="{BB962C8B-B14F-4D97-AF65-F5344CB8AC3E}">
        <p14:creationId xmlns:p14="http://schemas.microsoft.com/office/powerpoint/2010/main" val="3898757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68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Tahoma" charset="0"/>
              </a:rPr>
              <a:t>Literatur</a:t>
            </a:r>
            <a:endParaRPr lang="en-GB" sz="1200" dirty="0">
              <a:latin typeface="Tahoma" charset="0"/>
            </a:endParaRP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8305800" y="6324600"/>
            <a:ext cx="45720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304800"/>
            <a:ext cx="6477000" cy="61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Bibliography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with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informations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about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abbreviations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used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captions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000" dirty="0" err="1" smtClean="0">
                <a:solidFill>
                  <a:schemeClr val="tx1"/>
                </a:solidFill>
                <a:latin typeface="Tahoma" charset="0"/>
              </a:rPr>
              <a:t>Dreher</a:t>
            </a:r>
            <a:r>
              <a:rPr lang="en-GB" sz="1000" dirty="0" smtClean="0">
                <a:solidFill>
                  <a:schemeClr val="tx1"/>
                </a:solidFill>
                <a:latin typeface="Tahoma" charset="0"/>
              </a:rPr>
              <a:t>, Thomas: History of Computer Art. Chap. Bibliography. In: URL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: http://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iasl.uni-muenchen.de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/links/GCA-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IXe.html</a:t>
            </a:r>
            <a:endParaRPr lang="en-GB" sz="1000" dirty="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20880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Technical Equipment for Music Clips</a:t>
            </a:r>
            <a:endParaRPr lang="en-GB" sz="3200" dirty="0">
              <a:latin typeface="Bitstream Vera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552" y="4005064"/>
            <a:ext cx="46085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Left, top: </a:t>
            </a:r>
            <a:r>
              <a:rPr lang="en-GB" sz="1200" dirty="0" err="1" smtClean="0">
                <a:latin typeface="Tahoma" charset="0"/>
              </a:rPr>
              <a:t>Quantel</a:t>
            </a:r>
            <a:r>
              <a:rPr lang="en-GB" sz="1200" dirty="0" smtClean="0">
                <a:latin typeface="Tahoma" charset="0"/>
              </a:rPr>
              <a:t> </a:t>
            </a:r>
            <a:r>
              <a:rPr lang="en-GB" sz="1200" dirty="0" err="1" smtClean="0">
                <a:latin typeface="Tahoma" charset="0"/>
              </a:rPr>
              <a:t>Paintbox</a:t>
            </a:r>
            <a:r>
              <a:rPr lang="en-GB" sz="1200" dirty="0" smtClean="0">
                <a:latin typeface="Tahoma" charset="0"/>
              </a:rPr>
              <a:t>, 1981. </a:t>
            </a: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blog.quantel.eu</a:t>
            </a:r>
            <a:r>
              <a:rPr lang="en-GB" sz="1000" dirty="0">
                <a:latin typeface="Tahoma" charset="0"/>
              </a:rPr>
              <a:t>/2011/03/the-</a:t>
            </a:r>
            <a:r>
              <a:rPr lang="en-GB" sz="1000" dirty="0" err="1">
                <a:latin typeface="Tahoma" charset="0"/>
              </a:rPr>
              <a:t>quantel</a:t>
            </a:r>
            <a:r>
              <a:rPr lang="en-GB" sz="1000" dirty="0">
                <a:latin typeface="Tahoma" charset="0"/>
              </a:rPr>
              <a:t>-</a:t>
            </a:r>
            <a:r>
              <a:rPr lang="en-GB" sz="1000" dirty="0" err="1">
                <a:latin typeface="Tahoma" charset="0"/>
              </a:rPr>
              <a:t>paintbox</a:t>
            </a:r>
            <a:r>
              <a:rPr lang="en-GB" sz="1000" dirty="0">
                <a:latin typeface="Tahoma" charset="0"/>
              </a:rPr>
              <a:t>-a-pioneering-computer-graphics-workstation/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60" y="908720"/>
            <a:ext cx="4320480" cy="46384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Technical Equipment used to create 3D Animations for Music Videos:</a:t>
            </a:r>
            <a:endParaRPr lang="en-GB" sz="9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345033" cy="2649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359351" cy="5036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1512168" cy="21169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Left, bottom: Chairman 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of </a:t>
            </a:r>
            <a:r>
              <a:rPr lang="en-US" sz="1200" dirty="0" smtClean="0">
                <a:solidFill>
                  <a:schemeClr val="tx1"/>
                </a:solidFill>
                <a:latin typeface="Tahoma"/>
              </a:rPr>
              <a:t>Rushes, 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Godfrey 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Pye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, stands in front of the company’s first Bosch FGS 4000 computer graphics </a:t>
            </a:r>
            <a:r>
              <a:rPr lang="en-US" sz="1200" dirty="0" smtClean="0">
                <a:solidFill>
                  <a:schemeClr val="tx1"/>
                </a:solidFill>
                <a:latin typeface="Tahoma"/>
              </a:rPr>
              <a:t>system. 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Image source: URL</a:t>
            </a:r>
            <a:r>
              <a:rPr lang="en-US" sz="1000" dirty="0" smtClean="0">
                <a:solidFill>
                  <a:schemeClr val="tx1"/>
                </a:solidFill>
                <a:latin typeface="Tahoma"/>
              </a:rPr>
              <a:t>: http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www.animatormag.com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/archive/issue-18/issue-18-page-16/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50176" y="5877272"/>
            <a:ext cx="3554272" cy="6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Right: </a:t>
            </a:r>
            <a:r>
              <a:rPr lang="en-GB" sz="1200" dirty="0" err="1" smtClean="0">
                <a:latin typeface="Tahoma" charset="0"/>
              </a:rPr>
              <a:t>Quantel</a:t>
            </a:r>
            <a:r>
              <a:rPr lang="en-GB" sz="1200" dirty="0" smtClean="0">
                <a:latin typeface="Tahoma" charset="0"/>
              </a:rPr>
              <a:t> Harry, 1985-86.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http://www2.tv-ark.org.uk/miscellaneous/</a:t>
            </a:r>
            <a:r>
              <a:rPr lang="en-GB" sz="1000" dirty="0" err="1">
                <a:latin typeface="Tahoma" charset="0"/>
              </a:rPr>
              <a:t>other.html</a:t>
            </a:r>
            <a:endParaRPr lang="en-GB" sz="1000" dirty="0">
              <a:latin typeface="Tahoma" charset="0"/>
            </a:endParaRPr>
          </a:p>
        </p:txBody>
      </p:sp>
      <p:pic>
        <p:nvPicPr>
          <p:cNvPr id="5" name="Picture 4" descr="16-450x3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2808312" cy="21280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27247"/>
            <a:ext cx="8280920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Music Clips (I)</a:t>
            </a:r>
            <a:endParaRPr lang="en-GB" sz="3200" dirty="0">
              <a:latin typeface="Bitstream Vera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07904" y="4797152"/>
            <a:ext cx="518457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Tharp, Twyla/Byrne, David: The Catherine Wheel, dance performance, 1981. Computer animation by Rebecca Allen for the film version, 1982</a:t>
            </a:r>
            <a:r>
              <a:rPr lang="en-GB" sz="1200" dirty="0" smtClean="0">
                <a:latin typeface="Tahoma" charset="0"/>
              </a:rPr>
              <a:t>. </a:t>
            </a: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rebeccaallen.com</a:t>
            </a:r>
            <a:r>
              <a:rPr lang="en-GB" sz="1000" dirty="0">
                <a:latin typeface="Tahoma" charset="0"/>
              </a:rPr>
              <a:t>/v2/work/</a:t>
            </a:r>
            <a:r>
              <a:rPr lang="en-GB" sz="1000" dirty="0" err="1">
                <a:latin typeface="Tahoma" charset="0"/>
              </a:rPr>
              <a:t>pop.img.php?ID</a:t>
            </a:r>
            <a:r>
              <a:rPr lang="en-GB" sz="1000" dirty="0">
                <a:latin typeface="Tahoma" charset="0"/>
              </a:rPr>
              <a:t>=24&amp;limit=14&amp;nR=19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5"/>
            <a:ext cx="3206892" cy="4464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3" y="1052736"/>
            <a:ext cx="4992555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093296"/>
            <a:ext cx="3456384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Tahoma"/>
              </a:rPr>
              <a:t>Screenshots from URL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 http://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www.dailymotion.com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/video/x27zt1_elvis-costello-accidents-will-happe_music?start=1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5517232"/>
            <a:ext cx="3240360" cy="92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Costello, Elvis: Accidents Will Happen. Music video with animations of Annabel </a:t>
            </a:r>
            <a:r>
              <a:rPr lang="en-GB" sz="1200" dirty="0" err="1">
                <a:latin typeface="Tahoma" charset="0"/>
              </a:rPr>
              <a:t>Jankel</a:t>
            </a:r>
            <a:r>
              <a:rPr lang="en-GB" sz="1200" dirty="0">
                <a:latin typeface="Tahoma" charset="0"/>
              </a:rPr>
              <a:t> and Rocky Morton, 1978.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endParaRPr lang="en-GB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8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36904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Music Clips (II)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005064"/>
            <a:ext cx="3240360" cy="8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Steve </a:t>
            </a:r>
            <a:r>
              <a:rPr lang="en-GB" sz="1200" dirty="0">
                <a:latin typeface="Tahoma" charset="0"/>
              </a:rPr>
              <a:t>Miller Band: Abracadabra, 1982. Music video by Peter Conn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 </a:t>
            </a:r>
            <a:r>
              <a:rPr lang="en-GB" sz="1000" dirty="0">
                <a:latin typeface="Tahoma" charset="0"/>
              </a:rPr>
              <a:t>from URL: http://</a:t>
            </a:r>
            <a:r>
              <a:rPr lang="en-GB" sz="1000" dirty="0" err="1">
                <a:latin typeface="Tahoma" charset="0"/>
              </a:rPr>
              <a:t>milesconsulting.org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motionAbraHi.html</a:t>
            </a:r>
            <a:endParaRPr lang="en-GB" sz="1000" dirty="0">
              <a:latin typeface="Tahoma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211" y="908720"/>
            <a:ext cx="39782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0" y="4005064"/>
            <a:ext cx="4032448" cy="811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Powers</a:t>
            </a:r>
            <a:r>
              <a:rPr lang="en-GB" sz="1200" dirty="0">
                <a:latin typeface="Tahoma" charset="0"/>
              </a:rPr>
              <a:t>, Will (Goldsmith, Lynn): Adventures in Success, 1983. Music video by Rebecca Allen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Screenshot </a:t>
            </a:r>
            <a:r>
              <a:rPr lang="en-GB" sz="1000" dirty="0">
                <a:latin typeface="Tahoma" charset="0"/>
              </a:rPr>
              <a:t>from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watch?feature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err="1">
                <a:latin typeface="Tahoma" charset="0"/>
              </a:rPr>
              <a:t>player_embedded&amp;v</a:t>
            </a:r>
            <a:r>
              <a:rPr lang="en-GB" sz="1000" dirty="0">
                <a:latin typeface="Tahoma" charset="0"/>
              </a:rPr>
              <a:t>=JVLhZ2-pCRQ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08721"/>
            <a:ext cx="4048139" cy="30243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Robert Ashley: Perfect Lives, 1983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520" y="4293096"/>
            <a:ext cx="4392488" cy="9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Ashley</a:t>
            </a:r>
            <a:r>
              <a:rPr lang="en-GB" sz="1200" dirty="0">
                <a:latin typeface="Tahoma" charset="0"/>
              </a:rPr>
              <a:t>, Robert: Perfect Lives, Part VII: The Backyard, 1983. Video opera, visualised by John Sanborn and Dean </a:t>
            </a:r>
            <a:r>
              <a:rPr lang="en-GB" sz="1200" dirty="0" smtClean="0">
                <a:latin typeface="Tahoma" charset="0"/>
              </a:rPr>
              <a:t>Winkler. 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watch?feature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err="1">
                <a:latin typeface="Tahoma" charset="0"/>
              </a:rPr>
              <a:t>player_embedded&amp;v</a:t>
            </a:r>
            <a:r>
              <a:rPr lang="en-GB" sz="1000" dirty="0">
                <a:latin typeface="Tahoma" charset="0"/>
              </a:rPr>
              <a:t>=-</a:t>
            </a:r>
            <a:r>
              <a:rPr lang="en-GB" sz="1000" dirty="0" smtClean="0">
                <a:latin typeface="Tahoma" charset="0"/>
              </a:rPr>
              <a:t>1LWC39Ehm4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908720"/>
            <a:ext cx="4104457" cy="328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398020" cy="3315694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499992" y="4293096"/>
            <a:ext cx="4340398" cy="66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</a:t>
            </a:r>
            <a:r>
              <a:rPr lang="en-GB" sz="1200" dirty="0" err="1" smtClean="0">
                <a:latin typeface="Tahoma" charset="0"/>
              </a:rPr>
              <a:t>Emshwiller</a:t>
            </a:r>
            <a:r>
              <a:rPr lang="en-GB" sz="1200" dirty="0">
                <a:latin typeface="Tahoma" charset="0"/>
              </a:rPr>
              <a:t>, Ed/Smith, </a:t>
            </a:r>
            <a:r>
              <a:rPr lang="en-GB" sz="1200" dirty="0" err="1">
                <a:latin typeface="Tahoma" charset="0"/>
              </a:rPr>
              <a:t>Alvy</a:t>
            </a:r>
            <a:r>
              <a:rPr lang="en-GB" sz="1200" dirty="0">
                <a:latin typeface="Tahoma" charset="0"/>
              </a:rPr>
              <a:t> Ray: Sunstone, video, 1979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www.alvyray.com</a:t>
            </a:r>
            <a:r>
              <a:rPr lang="en-GB" sz="1000" dirty="0">
                <a:latin typeface="Tahoma" charset="0"/>
              </a:rPr>
              <a:t>/Art/</a:t>
            </a:r>
            <a:r>
              <a:rPr lang="en-GB" sz="1000" dirty="0" err="1">
                <a:latin typeface="Tahoma" charset="0"/>
              </a:rPr>
              <a:t>Sunstone.htm</a:t>
            </a:r>
            <a:endParaRPr lang="en-GB" sz="1000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01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64896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Music Clips (III)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052736"/>
            <a:ext cx="3215302" cy="48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3456384" cy="8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</a:t>
            </a:r>
            <a:r>
              <a:rPr lang="en-GB" sz="1200" dirty="0" err="1" smtClean="0">
                <a:latin typeface="Tahoma" charset="0"/>
              </a:rPr>
              <a:t>Tacuma</a:t>
            </a:r>
            <a:r>
              <a:rPr lang="en-GB" sz="1200" dirty="0">
                <a:latin typeface="Tahoma" charset="0"/>
              </a:rPr>
              <a:t>, </a:t>
            </a:r>
            <a:r>
              <a:rPr lang="en-GB" sz="1200" dirty="0" err="1">
                <a:latin typeface="Tahoma" charset="0"/>
              </a:rPr>
              <a:t>Jamaaladeen</a:t>
            </a:r>
            <a:r>
              <a:rPr lang="en-GB" sz="1200" dirty="0">
                <a:latin typeface="Tahoma" charset="0"/>
              </a:rPr>
              <a:t>: Renaissance, 1984. Music video by John Sanborn and Dean Winkler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Screenshots </a:t>
            </a:r>
            <a:r>
              <a:rPr lang="en-GB" sz="1000" dirty="0">
                <a:latin typeface="Tahoma" charset="0"/>
              </a:rPr>
              <a:t>from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watch?v</a:t>
            </a:r>
            <a:r>
              <a:rPr lang="en-GB" sz="1000" dirty="0">
                <a:latin typeface="Tahoma" charset="0"/>
              </a:rPr>
              <a:t>=5ur-WbHSBgs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601219" cy="48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5877272"/>
            <a:ext cx="3960440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Right: Dire 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Straits: Money for Nothing, 1985. Music video by Steve Barron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Screenshots 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from 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www.dailymotion.com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/video/x2724a_25-dire-straits-money-for-nothing-1_music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7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40960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Music Clips (IV)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3968" y="4365104"/>
            <a:ext cx="4680520" cy="142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>
                <a:latin typeface="Tahoma"/>
              </a:rPr>
              <a:t>Gabriel, Peter: Sledgehammer, 1986. Music video by Steven R. </a:t>
            </a:r>
            <a:r>
              <a:rPr lang="en-US" sz="1200" dirty="0" smtClean="0">
                <a:latin typeface="Tahoma"/>
              </a:rPr>
              <a:t>Johnson. The clip is </a:t>
            </a:r>
            <a:r>
              <a:rPr lang="en-US" sz="1200" dirty="0" err="1" smtClean="0">
                <a:latin typeface="Tahoma"/>
              </a:rPr>
              <a:t>realised</a:t>
            </a:r>
            <a:r>
              <a:rPr lang="en-US" sz="1200" dirty="0" smtClean="0">
                <a:latin typeface="Tahoma"/>
              </a:rPr>
              <a:t> without </a:t>
            </a:r>
            <a:r>
              <a:rPr lang="en-US" sz="1200" dirty="0" err="1" smtClean="0">
                <a:latin typeface="Tahoma"/>
              </a:rPr>
              <a:t>computerised</a:t>
            </a:r>
            <a:r>
              <a:rPr lang="en-US" sz="1200" dirty="0" smtClean="0">
                <a:latin typeface="Tahoma"/>
              </a:rPr>
              <a:t> image processing and takes up early animation methods with its fast cuts and fade-ins of `flying´ objects that move through the image space.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000" dirty="0" smtClean="0">
                <a:latin typeface="Tahoma"/>
              </a:rPr>
              <a:t>Screenshot from URL</a:t>
            </a:r>
            <a:r>
              <a:rPr lang="en-US" sz="1000" dirty="0">
                <a:latin typeface="Tahoma"/>
              </a:rPr>
              <a:t>: http://</a:t>
            </a:r>
            <a:r>
              <a:rPr lang="en-US" sz="1000" dirty="0" err="1">
                <a:latin typeface="Tahoma"/>
              </a:rPr>
              <a:t>www.dailymotion.com</a:t>
            </a:r>
            <a:r>
              <a:rPr lang="en-US" sz="1000" dirty="0">
                <a:latin typeface="Tahoma"/>
              </a:rPr>
              <a:t>/video/x2302d_peter-gabriel-sledgehammer_music?start=3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12160" y="630932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80728"/>
            <a:ext cx="4464496" cy="33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150246" cy="2549509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504" y="3573016"/>
            <a:ext cx="4248472" cy="8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ro-RO" sz="1200" dirty="0">
                <a:latin typeface="Tahoma"/>
              </a:rPr>
              <a:t>Jagger, Mick: Hard Woman, 1985. Music video by Digital Productions</a:t>
            </a:r>
            <a:r>
              <a:rPr lang="ro-RO" sz="1200" dirty="0" smtClean="0">
                <a:latin typeface="Tahoma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ro-RO" sz="1000" dirty="0" smtClean="0">
                <a:latin typeface="Tahoma"/>
              </a:rPr>
              <a:t>Screenshot </a:t>
            </a:r>
            <a:r>
              <a:rPr lang="ro-RO" sz="1000" dirty="0">
                <a:latin typeface="Tahoma"/>
              </a:rPr>
              <a:t>from URL: https://www.youtube.com/watch?feature=player_embedded&amp;v=rx8ONw76FPQ</a:t>
            </a:r>
            <a:endParaRPr lang="en-GB" sz="10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35206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5366950"/>
            <a:ext cx="3024336" cy="8678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err="1">
                <a:latin typeface="Tahoma"/>
              </a:rPr>
              <a:t>Kraftwerk</a:t>
            </a:r>
            <a:r>
              <a:rPr lang="en-US" sz="1200" dirty="0">
                <a:latin typeface="Tahoma"/>
              </a:rPr>
              <a:t>: </a:t>
            </a:r>
            <a:r>
              <a:rPr lang="en-US" sz="1200" dirty="0" err="1">
                <a:latin typeface="Tahoma"/>
              </a:rPr>
              <a:t>Musique</a:t>
            </a:r>
            <a:r>
              <a:rPr lang="en-US" sz="1200" dirty="0">
                <a:latin typeface="Tahoma"/>
              </a:rPr>
              <a:t> non Stop, 1986. Music and video by Rebecca Allen</a:t>
            </a:r>
            <a:r>
              <a:rPr lang="en-US" sz="1200" dirty="0" smtClean="0">
                <a:latin typeface="Tahoma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000" dirty="0" smtClean="0">
                <a:latin typeface="Tahoma"/>
              </a:rPr>
              <a:t>Screenshots from URL: </a:t>
            </a:r>
            <a:r>
              <a:rPr lang="pt-BR" sz="1000" dirty="0" err="1">
                <a:latin typeface="Tahoma"/>
              </a:rPr>
              <a:t>http</a:t>
            </a:r>
            <a:r>
              <a:rPr lang="pt-BR" sz="1000" dirty="0">
                <a:latin typeface="Tahoma"/>
              </a:rPr>
              <a:t>://</a:t>
            </a:r>
            <a:r>
              <a:rPr lang="pt-BR" sz="1000" dirty="0" err="1">
                <a:latin typeface="Tahoma"/>
              </a:rPr>
              <a:t>vimeo.com</a:t>
            </a:r>
            <a:r>
              <a:rPr lang="pt-BR" sz="1000" dirty="0">
                <a:latin typeface="Tahoma"/>
              </a:rPr>
              <a:t>/28802324</a:t>
            </a:r>
            <a:endParaRPr lang="en-US" sz="1000" dirty="0">
              <a:latin typeface="Tahoma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8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01879"/>
            <a:ext cx="8280920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Music Clips (V)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2941047" cy="4485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33" y="908720"/>
            <a:ext cx="5253423" cy="38884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55909" y="4797152"/>
            <a:ext cx="5652120" cy="683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err="1">
                <a:latin typeface="Tahoma"/>
              </a:rPr>
              <a:t>Walczak</a:t>
            </a:r>
            <a:r>
              <a:rPr lang="en-US" sz="1200" dirty="0">
                <a:latin typeface="Tahoma"/>
              </a:rPr>
              <a:t>, Diana/</a:t>
            </a:r>
            <a:r>
              <a:rPr lang="en-US" sz="1200" dirty="0" err="1">
                <a:latin typeface="Tahoma"/>
              </a:rPr>
              <a:t>Kleiser</a:t>
            </a:r>
            <a:r>
              <a:rPr lang="en-US" sz="1200" dirty="0">
                <a:latin typeface="Tahoma"/>
              </a:rPr>
              <a:t>, Jeff: Don´t Touch Me, video, 1989</a:t>
            </a:r>
            <a:r>
              <a:rPr lang="en-US" sz="1200" dirty="0" smtClean="0">
                <a:latin typeface="Tahoma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000" dirty="0" smtClean="0">
                <a:latin typeface="Tahoma"/>
              </a:rPr>
              <a:t>Screenshot </a:t>
            </a:r>
            <a:r>
              <a:rPr lang="en-US" sz="1000" dirty="0">
                <a:latin typeface="Tahoma"/>
              </a:rPr>
              <a:t>from URL</a:t>
            </a:r>
            <a:r>
              <a:rPr lang="en-US" sz="1000" dirty="0" smtClean="0">
                <a:latin typeface="Tahoma"/>
              </a:rPr>
              <a:t>: https</a:t>
            </a:r>
            <a:r>
              <a:rPr lang="en-US" sz="1000" dirty="0">
                <a:latin typeface="Tahoma"/>
              </a:rPr>
              <a:t>://</a:t>
            </a:r>
            <a:r>
              <a:rPr lang="en-US" sz="1000" dirty="0" err="1">
                <a:latin typeface="Tahoma"/>
              </a:rPr>
              <a:t>www.youtube.com</a:t>
            </a:r>
            <a:r>
              <a:rPr lang="en-US" sz="1000" dirty="0">
                <a:latin typeface="Tahoma"/>
              </a:rPr>
              <a:t>/</a:t>
            </a:r>
            <a:r>
              <a:rPr lang="en-US" sz="1000" dirty="0" err="1">
                <a:latin typeface="Tahoma"/>
              </a:rPr>
              <a:t>watch?feature</a:t>
            </a:r>
            <a:r>
              <a:rPr lang="en-US" sz="1000" dirty="0">
                <a:latin typeface="Tahoma"/>
              </a:rPr>
              <a:t>=</a:t>
            </a:r>
            <a:r>
              <a:rPr lang="en-US" sz="1000" dirty="0" err="1">
                <a:latin typeface="Tahoma"/>
              </a:rPr>
              <a:t>player_embedded&amp;v</a:t>
            </a:r>
            <a:r>
              <a:rPr lang="en-US" sz="1000" dirty="0">
                <a:latin typeface="Tahoma"/>
              </a:rPr>
              <a:t>=8ovn8qRezPA </a:t>
            </a:r>
          </a:p>
        </p:txBody>
      </p:sp>
    </p:spTree>
    <p:extLst>
      <p:ext uri="{BB962C8B-B14F-4D97-AF65-F5344CB8AC3E}">
        <p14:creationId xmlns:p14="http://schemas.microsoft.com/office/powerpoint/2010/main" val="33766392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9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686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Demoscene</a:t>
            </a:r>
            <a:endParaRPr lang="en-GB" sz="2400" dirty="0">
              <a:latin typeface="Bitstream Vera San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3312368" cy="25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5829512"/>
            <a:ext cx="3384376" cy="8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German Cracking Service: </a:t>
            </a:r>
            <a:r>
              <a:rPr lang="en-GB" sz="1200" dirty="0" err="1">
                <a:latin typeface="Tahoma" charset="0"/>
              </a:rPr>
              <a:t>Slamball</a:t>
            </a:r>
            <a:r>
              <a:rPr lang="en-GB" sz="1200" dirty="0">
                <a:latin typeface="Tahoma" charset="0"/>
              </a:rPr>
              <a:t>, </a:t>
            </a:r>
            <a:r>
              <a:rPr lang="en-GB" sz="1200" dirty="0" err="1">
                <a:latin typeface="Tahoma" charset="0"/>
              </a:rPr>
              <a:t>cracktro</a:t>
            </a:r>
            <a:r>
              <a:rPr lang="en-GB" sz="1200" dirty="0">
                <a:latin typeface="Tahoma" charset="0"/>
              </a:rPr>
              <a:t> for Commodore C64, </a:t>
            </a:r>
            <a:r>
              <a:rPr lang="en-GB" sz="1200" dirty="0" smtClean="0">
                <a:latin typeface="Tahoma" charset="0"/>
              </a:rPr>
              <a:t>1984.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 from the demo </a:t>
            </a:r>
            <a:r>
              <a:rPr lang="en-GB" sz="1000" dirty="0">
                <a:latin typeface="Tahoma" charset="0"/>
              </a:rPr>
              <a:t>file stored at URL: http://intros.c64.org/</a:t>
            </a:r>
            <a:r>
              <a:rPr lang="en-GB" sz="1000" dirty="0" err="1">
                <a:latin typeface="Tahoma" charset="0"/>
              </a:rPr>
              <a:t>main.php?module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err="1">
                <a:latin typeface="Tahoma" charset="0"/>
              </a:rPr>
              <a:t>showintro&amp;iid</a:t>
            </a:r>
            <a:r>
              <a:rPr lang="en-GB" sz="1000" dirty="0">
                <a:latin typeface="Tahoma" charset="0"/>
              </a:rPr>
              <a:t>=523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600400" cy="2780559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88024" y="6165304"/>
            <a:ext cx="410445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RED SECTOR INC: </a:t>
            </a:r>
            <a:r>
              <a:rPr lang="en-GB" sz="1200" dirty="0" err="1">
                <a:latin typeface="Tahoma" charset="0"/>
              </a:rPr>
              <a:t>Megademo</a:t>
            </a:r>
            <a:r>
              <a:rPr lang="en-GB" sz="1200" dirty="0">
                <a:latin typeface="Tahoma" charset="0"/>
              </a:rPr>
              <a:t>, Commodore Amiga, </a:t>
            </a:r>
            <a:r>
              <a:rPr lang="en-GB" sz="1200" dirty="0" smtClean="0">
                <a:latin typeface="Tahoma" charset="0"/>
              </a:rPr>
              <a:t>1989. </a:t>
            </a:r>
            <a:r>
              <a:rPr lang="en-GB" sz="1000" dirty="0">
                <a:latin typeface="Tahoma" charset="0"/>
              </a:rPr>
              <a:t>Screenshots from URL: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watch?feature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err="1">
                <a:latin typeface="Tahoma" charset="0"/>
              </a:rPr>
              <a:t>player_embedded&amp;v</a:t>
            </a:r>
            <a:r>
              <a:rPr lang="en-GB" sz="1000" dirty="0">
                <a:latin typeface="Tahoma" charset="0"/>
              </a:rPr>
              <a:t>=</a:t>
            </a:r>
            <a:r>
              <a:rPr lang="en-GB" sz="1000" dirty="0" err="1">
                <a:latin typeface="Tahoma" charset="0"/>
              </a:rPr>
              <a:t>FrJPoICvmpI</a:t>
            </a:r>
            <a:endParaRPr lang="en-GB" sz="1000" dirty="0"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312368" cy="2479679"/>
          </a:xfrm>
          <a:prstGeom prst="rect">
            <a:avLst/>
          </a:prstGeom>
        </p:spPr>
      </p:pic>
      <p:pic>
        <p:nvPicPr>
          <p:cNvPr id="4" name="Picture 3" descr="Bildschirmfoto 2014-04-21 um 12.24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600400" cy="27811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Lucida Sans Unicode"/>
      </a:majorFont>
      <a:minorFont>
        <a:latin typeface="Times New Roman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8640</TotalTime>
  <Words>959</Words>
  <Application>Microsoft Macintosh PowerPoint</Application>
  <PresentationFormat>On-screen Show (4:3)</PresentationFormat>
  <Paragraphs>83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History of Computer Art</vt:lpstr>
      <vt:lpstr>Technical Equipment for Music Clips</vt:lpstr>
      <vt:lpstr>Music Clips (I)</vt:lpstr>
      <vt:lpstr>Music Clips (II)</vt:lpstr>
      <vt:lpstr>Robert Ashley: Perfect Lives, 1983</vt:lpstr>
      <vt:lpstr>Music Clips (III)</vt:lpstr>
      <vt:lpstr>Music Clips (IV)</vt:lpstr>
      <vt:lpstr>Music Clips (V)</vt:lpstr>
      <vt:lpstr>Demoscene</vt:lpstr>
      <vt:lpstr>Mary Jane Veeder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Partizipation mit Kamera Von der Videokamera zum Kamera-Handy</dc:title>
  <cp:lastModifiedBy>Thomas</cp:lastModifiedBy>
  <cp:revision>416</cp:revision>
  <dcterms:modified xsi:type="dcterms:W3CDTF">2014-04-21T11:02:54Z</dcterms:modified>
</cp:coreProperties>
</file>