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83" r:id="rId4"/>
    <p:sldId id="257" r:id="rId5"/>
    <p:sldId id="284" r:id="rId6"/>
    <p:sldId id="275" r:id="rId7"/>
    <p:sldId id="260" r:id="rId8"/>
    <p:sldId id="276" r:id="rId9"/>
    <p:sldId id="282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1pPr>
    <a:lvl2pPr marL="4572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2pPr>
    <a:lvl3pPr marL="9144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3pPr>
    <a:lvl4pPr marL="13716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4pPr>
    <a:lvl5pPr marL="18288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45" d="100"/>
          <a:sy n="145" d="100"/>
        </p:scale>
        <p:origin x="-140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DB4079-58C7-3E4E-8546-B35AD5068A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4DF1352-EEC7-C041-B8E7-F2EF95F5CD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1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30C221-263E-C248-9130-9411936DC62F}" type="slidenum">
              <a:rPr lang="en-GB"/>
              <a:pPr/>
              <a:t>1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FE6E6-01DF-B54C-B7AE-AF17139A9C90}" type="slidenum">
              <a:rPr lang="en-GB"/>
              <a:pPr/>
              <a:t>2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FE6E6-01DF-B54C-B7AE-AF17139A9C90}" type="slidenum">
              <a:rPr lang="en-GB"/>
              <a:pPr/>
              <a:t>3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4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5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6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7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8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3EB5C4-6BFA-DA4C-8F2C-022D4F7AACB6}" type="slidenum">
              <a:rPr lang="en-GB"/>
              <a:pPr/>
              <a:t>9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7F9F5-7165-6941-BA7D-B94418CCCF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7BAED-556E-8647-82E2-214F7ED52A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57516-AE59-744F-9E0B-79FB99E73B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8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914F83EE-5C53-1D4A-A590-B4CBD83BF9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269E0F-53AE-BE41-AD09-DE29D38093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B700D3-B1EA-7F4E-BC6D-2A3D87DD1E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CF0DA-7316-E849-9270-04F9D6D5EB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1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404DE-3ED5-3F4D-85A5-D9F05E130B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911054-BB46-5142-A594-01400BD65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978F3-DD73-D144-A3BE-45B939D300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DC29D-2332-A943-A22D-355327D82C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BB88BC-DDCC-AC49-868D-2CE52F3BFE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50F462E-87D8-6D46-9A86-87E59763344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2pPr>
      <a:lvl3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3pPr>
      <a:lvl4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4pPr>
      <a:lvl5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9pPr>
    </p:titleStyle>
    <p:bodyStyle>
      <a:lvl1pPr marL="339725" indent="-339725" algn="l" defTabSz="449263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DEA02B-971E-5D45-A320-5F96BC9EF7F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846946"/>
            <a:ext cx="7704856" cy="771623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Bitstream Vera Sans" charset="0"/>
              </a:rPr>
              <a:t>History of Computer Art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03648" y="2276872"/>
            <a:ext cx="6400800" cy="32210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b="1" dirty="0" smtClean="0">
                <a:latin typeface="Tahoma" charset="0"/>
              </a:rPr>
              <a:t>Part VIII: Reactive Installations and Virtual Reality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Seminar, 28</a:t>
            </a:r>
            <a:r>
              <a:rPr lang="en-GB" sz="2000" baseline="30000" dirty="0" smtClean="0">
                <a:latin typeface="Tahoma" charset="0"/>
              </a:rPr>
              <a:t>nd</a:t>
            </a:r>
            <a:r>
              <a:rPr lang="en-GB" sz="2000" dirty="0" smtClean="0">
                <a:latin typeface="Tahoma" charset="0"/>
              </a:rPr>
              <a:t> April 2014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Danube University </a:t>
            </a:r>
            <a:r>
              <a:rPr lang="en-GB" sz="2000" dirty="0" err="1" smtClean="0">
                <a:latin typeface="Tahoma" charset="0"/>
              </a:rPr>
              <a:t>Krems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Department for Arts and Image Science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err="1" smtClean="0">
                <a:latin typeface="Tahoma" charset="0"/>
              </a:rPr>
              <a:t>MediaArtHistories</a:t>
            </a:r>
            <a:r>
              <a:rPr lang="en-GB" sz="2000" dirty="0" smtClean="0">
                <a:latin typeface="Tahoma" charset="0"/>
              </a:rPr>
              <a:t>: Masters of Art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de-DE" sz="2000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2000" dirty="0">
                <a:latin typeface="Tahoma" charset="0"/>
              </a:rPr>
              <a:t>Thomas Dreher</a:t>
            </a:r>
            <a:endParaRPr lang="de-DE" sz="2000" i="1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1200" dirty="0" smtClean="0">
                <a:latin typeface="Tahoma" charset="0"/>
              </a:rPr>
              <a:t>URL: http</a:t>
            </a:r>
            <a:r>
              <a:rPr lang="de-DE" sz="1200" dirty="0">
                <a:latin typeface="Tahoma" charset="0"/>
              </a:rPr>
              <a:t>://</a:t>
            </a:r>
            <a:r>
              <a:rPr lang="de-DE" sz="1200" dirty="0" err="1">
                <a:latin typeface="Tahoma" charset="0"/>
              </a:rPr>
              <a:t>dreher.netzliteratur.net</a:t>
            </a:r>
            <a:endParaRPr lang="en-GB" sz="1200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772816"/>
            <a:ext cx="417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URL: http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://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iasl.uni-muenchen.de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/links/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GCA_Indexe.html</a:t>
            </a:r>
            <a:endParaRPr lang="en-US" sz="1200" dirty="0">
              <a:solidFill>
                <a:schemeClr val="tx1"/>
              </a:solidFill>
              <a:latin typeface="Tahom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9C5482-A371-7849-AB24-DBBA5B49303B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27247"/>
            <a:ext cx="8136904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Myron Krueger</a:t>
            </a:r>
            <a:endParaRPr lang="en-GB" sz="3200" dirty="0">
              <a:latin typeface="Bitstream Vera San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7544" y="4293096"/>
            <a:ext cx="295232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Left: Krueger</a:t>
            </a:r>
            <a:r>
              <a:rPr lang="en-GB" sz="1200" dirty="0">
                <a:latin typeface="Tahoma" charset="0"/>
              </a:rPr>
              <a:t>: Myron: Psychic Space, 1971, ground </a:t>
            </a:r>
            <a:r>
              <a:rPr lang="en-GB" sz="1200" dirty="0" smtClean="0">
                <a:latin typeface="Tahoma" charset="0"/>
              </a:rPr>
              <a:t>plan (</a:t>
            </a:r>
            <a:r>
              <a:rPr lang="en-GB" sz="1200" dirty="0">
                <a:latin typeface="Tahoma" charset="0"/>
              </a:rPr>
              <a:t>Krueger: Reality 1991, p.26, fig.2.9).</a:t>
            </a:r>
            <a:endParaRPr lang="en-GB" sz="1000" dirty="0">
              <a:latin typeface="Tahoma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552" y="5301208"/>
            <a:ext cx="2808312" cy="84382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Right: Krueger</a:t>
            </a:r>
            <a:r>
              <a:rPr lang="en-GB" sz="1200" dirty="0">
                <a:latin typeface="Tahoma" charset="0"/>
              </a:rPr>
              <a:t>, Myron: </a:t>
            </a:r>
            <a:r>
              <a:rPr lang="en-GB" sz="1200" dirty="0" err="1">
                <a:latin typeface="Tahoma" charset="0"/>
              </a:rPr>
              <a:t>Videoplace</a:t>
            </a:r>
            <a:r>
              <a:rPr lang="en-GB" sz="1200" dirty="0">
                <a:latin typeface="Tahoma" charset="0"/>
              </a:rPr>
              <a:t>, since </a:t>
            </a:r>
            <a:r>
              <a:rPr lang="en-GB" sz="1200" dirty="0" smtClean="0">
                <a:latin typeface="Tahoma" charset="0"/>
              </a:rPr>
              <a:t>1974. 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sources: URL: http://</a:t>
            </a:r>
            <a:r>
              <a:rPr lang="en-GB" sz="1000" dirty="0" err="1">
                <a:latin typeface="Tahoma" charset="0"/>
              </a:rPr>
              <a:t>dada.compart-bremen.de</a:t>
            </a:r>
            <a:r>
              <a:rPr lang="en-GB" sz="1000" dirty="0">
                <a:latin typeface="Tahoma" charset="0"/>
              </a:rPr>
              <a:t>/item/artwork/1346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116851" cy="3101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359351" cy="4915850"/>
          </a:xfrm>
          <a:prstGeom prst="rect">
            <a:avLst/>
          </a:prstGeom>
        </p:spPr>
      </p:pic>
      <p:pic>
        <p:nvPicPr>
          <p:cNvPr id="5" name="Picture 4" descr="Bildschirmfoto 2014-04-21 um 14.41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1911485" cy="26282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9C5482-A371-7849-AB24-DBBA5B49303B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96944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Jeffrey Shaw</a:t>
            </a:r>
            <a:endParaRPr lang="en-GB" sz="3200" dirty="0">
              <a:latin typeface="Bitstream Vera Sans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528" y="4293096"/>
            <a:ext cx="2448272" cy="10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Left: The Legible City, Man-</a:t>
            </a:r>
            <a:r>
              <a:rPr lang="en-GB" sz="1200" dirty="0" err="1" smtClean="0">
                <a:latin typeface="Tahoma" charset="0"/>
              </a:rPr>
              <a:t>hattan</a:t>
            </a:r>
            <a:r>
              <a:rPr lang="en-GB" sz="1200" dirty="0" smtClean="0">
                <a:latin typeface="Tahoma" charset="0"/>
              </a:rPr>
              <a:t> </a:t>
            </a:r>
            <a:r>
              <a:rPr lang="en-GB" sz="1200" dirty="0">
                <a:latin typeface="Tahoma" charset="0"/>
              </a:rPr>
              <a:t>version, </a:t>
            </a:r>
            <a:r>
              <a:rPr lang="en-GB" sz="1200" dirty="0" smtClean="0">
                <a:latin typeface="Tahoma" charset="0"/>
              </a:rPr>
              <a:t>1989.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Screenshots from URL</a:t>
            </a:r>
            <a:r>
              <a:rPr lang="en-GB" sz="1000" dirty="0">
                <a:latin typeface="Tahoma" charset="0"/>
              </a:rPr>
              <a:t>: https://</a:t>
            </a:r>
            <a:r>
              <a:rPr lang="en-GB" sz="1000" dirty="0" err="1">
                <a:latin typeface="Tahoma" charset="0"/>
              </a:rPr>
              <a:t>www.youtube.com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watch?v</a:t>
            </a:r>
            <a:r>
              <a:rPr lang="en-GB" sz="1000" dirty="0">
                <a:latin typeface="Tahoma" charset="0"/>
              </a:rPr>
              <a:t>=61l7Y4MS4aU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27784" y="3573016"/>
            <a:ext cx="3240360" cy="10284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Middle and Right: The </a:t>
            </a:r>
            <a:r>
              <a:rPr lang="en-GB" sz="1200" dirty="0">
                <a:latin typeface="Tahoma" charset="0"/>
              </a:rPr>
              <a:t>Virtual Museum, reactive installation, 1991, </a:t>
            </a:r>
            <a:r>
              <a:rPr lang="en-GB" sz="1200" dirty="0" smtClean="0">
                <a:latin typeface="Tahoma" charset="0"/>
              </a:rPr>
              <a:t>exhibited at Francisco </a:t>
            </a:r>
            <a:r>
              <a:rPr lang="en-GB" sz="1200" dirty="0" err="1">
                <a:latin typeface="Tahoma" charset="0"/>
              </a:rPr>
              <a:t>Carolinum</a:t>
            </a:r>
            <a:r>
              <a:rPr lang="en-GB" sz="1200" dirty="0">
                <a:latin typeface="Tahoma" charset="0"/>
              </a:rPr>
              <a:t>, Linz 1992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www.medienkunstnetz.de</a:t>
            </a:r>
            <a:r>
              <a:rPr lang="en-GB" sz="1000" dirty="0">
                <a:latin typeface="Tahoma" charset="0"/>
              </a:rPr>
              <a:t>/works/the-</a:t>
            </a:r>
            <a:r>
              <a:rPr lang="en-GB" sz="1000" dirty="0" err="1">
                <a:latin typeface="Tahoma" charset="0"/>
              </a:rPr>
              <a:t>virtuel</a:t>
            </a:r>
            <a:r>
              <a:rPr lang="en-GB" sz="1000" dirty="0">
                <a:latin typeface="Tahoma" charset="0"/>
              </a:rPr>
              <a:t>-museum/images/1/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2160240" cy="322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249592" cy="2376264"/>
          </a:xfrm>
          <a:prstGeom prst="rect">
            <a:avLst/>
          </a:prstGeom>
        </p:spPr>
      </p:pic>
      <p:pic>
        <p:nvPicPr>
          <p:cNvPr id="6" name="Picture 5" descr="Bildschirmfoto 2014-04-21 um 15.04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304203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88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273537" cy="2573818"/>
          </a:xfrm>
          <a:prstGeom prst="rect">
            <a:avLst/>
          </a:prstGeom>
        </p:spPr>
      </p:pic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08912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Peter </a:t>
            </a:r>
            <a:r>
              <a:rPr lang="en-GB" sz="2400" dirty="0" err="1" smtClean="0">
                <a:latin typeface="Bitstream Vera Sans" charset="0"/>
              </a:rPr>
              <a:t>Weibel</a:t>
            </a:r>
            <a:r>
              <a:rPr lang="en-GB" sz="2400" dirty="0" smtClean="0">
                <a:latin typeface="Bitstream Vera Sans" charset="0"/>
              </a:rPr>
              <a:t> (I)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5085184"/>
            <a:ext cx="439248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Left: </a:t>
            </a:r>
            <a:r>
              <a:rPr lang="en-GB" sz="1200" dirty="0" err="1" smtClean="0">
                <a:latin typeface="Tahoma" charset="0"/>
              </a:rPr>
              <a:t>Weibel</a:t>
            </a:r>
            <a:r>
              <a:rPr lang="en-GB" sz="1200" dirty="0">
                <a:latin typeface="Tahoma" charset="0"/>
              </a:rPr>
              <a:t>, Peter </a:t>
            </a:r>
            <a:r>
              <a:rPr lang="en-GB" sz="1200" dirty="0" err="1">
                <a:latin typeface="Tahoma" charset="0"/>
              </a:rPr>
              <a:t>a.o.</a:t>
            </a:r>
            <a:r>
              <a:rPr lang="en-GB" sz="1200" dirty="0">
                <a:latin typeface="Tahoma" charset="0"/>
              </a:rPr>
              <a:t>: On Justifying the Hypothetical Nature of Art and the Non-</a:t>
            </a:r>
            <a:r>
              <a:rPr lang="en-GB" sz="1200" dirty="0" err="1">
                <a:latin typeface="Tahoma" charset="0"/>
              </a:rPr>
              <a:t>Identicality</a:t>
            </a:r>
            <a:r>
              <a:rPr lang="en-GB" sz="1200" dirty="0">
                <a:latin typeface="Tahoma" charset="0"/>
              </a:rPr>
              <a:t> within the Object World, reactive installation, Gallery </a:t>
            </a:r>
            <a:r>
              <a:rPr lang="en-GB" sz="1200" dirty="0" err="1">
                <a:latin typeface="Tahoma" charset="0"/>
              </a:rPr>
              <a:t>Tanja</a:t>
            </a:r>
            <a:r>
              <a:rPr lang="en-GB" sz="1200" dirty="0">
                <a:latin typeface="Tahoma" charset="0"/>
              </a:rPr>
              <a:t> </a:t>
            </a:r>
            <a:r>
              <a:rPr lang="en-GB" sz="1200" dirty="0" err="1">
                <a:latin typeface="Tahoma" charset="0"/>
              </a:rPr>
              <a:t>Grunert</a:t>
            </a:r>
            <a:r>
              <a:rPr lang="en-GB" sz="1200" dirty="0">
                <a:latin typeface="Tahoma" charset="0"/>
              </a:rPr>
              <a:t>, Cologne 1992 (Schuler: </a:t>
            </a:r>
            <a:r>
              <a:rPr lang="en-GB" sz="1200" dirty="0" err="1">
                <a:latin typeface="Tahoma" charset="0"/>
              </a:rPr>
              <a:t>Weibel</a:t>
            </a:r>
            <a:r>
              <a:rPr lang="en-GB" sz="1200" dirty="0">
                <a:latin typeface="Tahoma" charset="0"/>
              </a:rPr>
              <a:t> 1997, p.</a:t>
            </a:r>
            <a:r>
              <a:rPr lang="en-GB" sz="1200" dirty="0" smtClean="0">
                <a:latin typeface="Tahoma" charset="0"/>
              </a:rPr>
              <a:t>246)</a:t>
            </a:r>
            <a:r>
              <a:rPr lang="en-GB" sz="1200" dirty="0" smtClean="0">
                <a:latin typeface="Tahoma" charset="0"/>
              </a:rPr>
              <a:t>. </a:t>
            </a:r>
            <a:endParaRPr lang="en-GB" sz="1000" dirty="0">
              <a:latin typeface="Tahoma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08720"/>
            <a:ext cx="4320481" cy="4204932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60032" y="3140968"/>
            <a:ext cx="396044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smtClean="0">
                <a:latin typeface="Tahoma" charset="0"/>
              </a:rPr>
              <a:t>Right, bottom: Barnett </a:t>
            </a:r>
            <a:r>
              <a:rPr lang="en-GB" sz="1200" dirty="0">
                <a:latin typeface="Tahoma" charset="0"/>
              </a:rPr>
              <a:t>Newman and female observer in front of "</a:t>
            </a:r>
            <a:r>
              <a:rPr lang="en-GB" sz="1200" dirty="0">
                <a:latin typeface="Tahoma" charset="0"/>
              </a:rPr>
              <a:t>Cathedra" </a:t>
            </a:r>
            <a:r>
              <a:rPr lang="en-GB" sz="1200" dirty="0" smtClean="0">
                <a:latin typeface="Tahoma" charset="0"/>
              </a:rPr>
              <a:t>in </a:t>
            </a:r>
            <a:r>
              <a:rPr lang="en-GB" sz="1200" dirty="0">
                <a:latin typeface="Tahoma" charset="0"/>
              </a:rPr>
              <a:t>Newman´s Front Street Studio, New York. Photo: Peter A. </a:t>
            </a:r>
            <a:r>
              <a:rPr lang="en-GB" sz="1200" dirty="0" err="1">
                <a:latin typeface="Tahoma" charset="0"/>
              </a:rPr>
              <a:t>Juley</a:t>
            </a:r>
            <a:r>
              <a:rPr lang="en-GB" sz="1200" dirty="0">
                <a:latin typeface="Tahoma" charset="0"/>
              </a:rPr>
              <a:t> and Son. </a:t>
            </a:r>
            <a:r>
              <a:rPr lang="en-GB" sz="1200" dirty="0" smtClean="0">
                <a:latin typeface="Tahoma" charset="0"/>
              </a:rPr>
              <a:t>Smithsonian </a:t>
            </a:r>
            <a:r>
              <a:rPr lang="en-GB" sz="1200" dirty="0">
                <a:latin typeface="Tahoma" charset="0"/>
              </a:rPr>
              <a:t>American Art Museum, Washington D.C</a:t>
            </a:r>
            <a:r>
              <a:rPr lang="en-GB" sz="1200" dirty="0" smtClean="0">
                <a:latin typeface="Tahoma" charset="0"/>
              </a:rPr>
              <a:t>. (</a:t>
            </a:r>
            <a:r>
              <a:rPr lang="en-GB" sz="1200" dirty="0" err="1">
                <a:latin typeface="Tahoma" charset="0"/>
              </a:rPr>
              <a:t>Anfam</a:t>
            </a:r>
            <a:r>
              <a:rPr lang="en-GB" sz="1200" dirty="0">
                <a:latin typeface="Tahoma" charset="0"/>
              </a:rPr>
              <a:t>: Abstract Expressionism 1990, p.147, fig.110).</a:t>
            </a:r>
            <a:endParaRPr lang="en-GB" sz="1000" dirty="0">
              <a:latin typeface="Tahoma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64288" y="836712"/>
            <a:ext cx="1656184" cy="20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Right, top: Newman</a:t>
            </a:r>
            <a:r>
              <a:rPr lang="en-GB" sz="1200" dirty="0" smtClean="0">
                <a:latin typeface="Tahoma" charset="0"/>
              </a:rPr>
              <a:t>, Barnett: Cathedra, 1951, oil and Magna on canvas, 96 x 204 inches, </a:t>
            </a:r>
            <a:r>
              <a:rPr lang="en-GB" sz="1200" dirty="0" err="1" smtClean="0">
                <a:latin typeface="Tahoma" charset="0"/>
              </a:rPr>
              <a:t>Stedelijk</a:t>
            </a:r>
            <a:r>
              <a:rPr lang="en-GB" sz="1200" dirty="0" smtClean="0">
                <a:latin typeface="Tahoma" charset="0"/>
              </a:rPr>
              <a:t> Museum Amsterdam</a:t>
            </a:r>
            <a:r>
              <a:rPr lang="en-GB" sz="1200" dirty="0" smtClean="0">
                <a:latin typeface="Tahoma" charset="0"/>
              </a:rPr>
              <a:t>. Image Source: URL: </a:t>
            </a:r>
            <a:r>
              <a:rPr lang="de-DE" sz="1000" dirty="0">
                <a:solidFill>
                  <a:schemeClr val="tx1"/>
                </a:solidFill>
                <a:latin typeface="Tahoma" charset="0"/>
              </a:rPr>
              <a:t>http://members.home.nl/kunstna1945/bijgevoegd%20foto%27s/Newman%20Cathedra%20SMA.jpg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14" name="Picture 13" descr="Newman Cathedra S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2232248" cy="22322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5536" y="6309320"/>
            <a:ext cx="828092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de-DE" sz="1000" dirty="0" err="1" smtClean="0">
                <a:latin typeface="Tahoma"/>
                <a:cs typeface="Tahoma"/>
              </a:rPr>
              <a:t>Left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above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and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bottom</a:t>
            </a:r>
            <a:r>
              <a:rPr lang="de-DE" sz="1000" dirty="0" smtClean="0">
                <a:latin typeface="Tahoma"/>
                <a:cs typeface="Tahoma"/>
              </a:rPr>
              <a:t>: Text World (Constanze Ruhm/Bob </a:t>
            </a:r>
            <a:r>
              <a:rPr lang="de-DE" sz="1000" dirty="0" err="1" smtClean="0">
                <a:latin typeface="Tahoma"/>
                <a:cs typeface="Tahoma"/>
              </a:rPr>
              <a:t>O´Kane</a:t>
            </a:r>
            <a:r>
              <a:rPr lang="de-DE" sz="1000" dirty="0" smtClean="0">
                <a:latin typeface="Tahoma"/>
                <a:cs typeface="Tahoma"/>
              </a:rPr>
              <a:t>), </a:t>
            </a:r>
            <a:r>
              <a:rPr lang="de-DE" sz="1000" dirty="0" err="1">
                <a:latin typeface="Tahoma"/>
                <a:cs typeface="Tahoma"/>
              </a:rPr>
              <a:t>m</a:t>
            </a:r>
            <a:r>
              <a:rPr lang="de-DE" sz="1000" dirty="0" err="1" smtClean="0">
                <a:latin typeface="Tahoma"/>
                <a:cs typeface="Tahoma"/>
              </a:rPr>
              <a:t>iddle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above</a:t>
            </a:r>
            <a:r>
              <a:rPr lang="de-DE" sz="1000" dirty="0" smtClean="0">
                <a:latin typeface="Tahoma"/>
                <a:cs typeface="Tahoma"/>
              </a:rPr>
              <a:t>: </a:t>
            </a:r>
            <a:r>
              <a:rPr lang="de-DE" sz="1000" dirty="0" err="1" smtClean="0">
                <a:latin typeface="Tahoma"/>
                <a:cs typeface="Tahoma"/>
              </a:rPr>
              <a:t>Architecture</a:t>
            </a:r>
            <a:r>
              <a:rPr lang="de-DE" sz="1000" dirty="0" smtClean="0">
                <a:latin typeface="Tahoma"/>
                <a:cs typeface="Tahoma"/>
              </a:rPr>
              <a:t> World (Dieter Beck), </a:t>
            </a:r>
            <a:r>
              <a:rPr lang="de-DE" sz="1000" dirty="0" err="1" smtClean="0">
                <a:latin typeface="Tahoma"/>
                <a:cs typeface="Tahoma"/>
              </a:rPr>
              <a:t>right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above</a:t>
            </a:r>
            <a:r>
              <a:rPr lang="de-DE" sz="1000" dirty="0" smtClean="0">
                <a:latin typeface="Tahoma"/>
                <a:cs typeface="Tahoma"/>
              </a:rPr>
              <a:t>: Gas World (Gideon May/Laurent </a:t>
            </a:r>
            <a:r>
              <a:rPr lang="de-DE" sz="1000" dirty="0" err="1" smtClean="0">
                <a:latin typeface="Tahoma"/>
                <a:cs typeface="Tahoma"/>
              </a:rPr>
              <a:t>Mignonneau</a:t>
            </a:r>
            <a:r>
              <a:rPr lang="de-DE" sz="1000" dirty="0" smtClean="0">
                <a:latin typeface="Tahoma"/>
                <a:cs typeface="Tahoma"/>
              </a:rPr>
              <a:t>), </a:t>
            </a:r>
            <a:r>
              <a:rPr lang="de-DE" sz="1000" dirty="0" err="1" smtClean="0">
                <a:latin typeface="Tahoma"/>
                <a:cs typeface="Tahoma"/>
              </a:rPr>
              <a:t>middle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bottom</a:t>
            </a:r>
            <a:r>
              <a:rPr lang="de-DE" sz="1000" dirty="0" smtClean="0">
                <a:latin typeface="Tahoma"/>
                <a:cs typeface="Tahoma"/>
              </a:rPr>
              <a:t>: </a:t>
            </a:r>
            <a:r>
              <a:rPr lang="de-DE" sz="1000" dirty="0" err="1" smtClean="0">
                <a:latin typeface="Tahoma"/>
                <a:cs typeface="Tahoma"/>
              </a:rPr>
              <a:t>Object</a:t>
            </a:r>
            <a:r>
              <a:rPr lang="de-DE" sz="1000" dirty="0" smtClean="0">
                <a:latin typeface="Tahoma"/>
                <a:cs typeface="Tahoma"/>
              </a:rPr>
              <a:t> World (</a:t>
            </a:r>
            <a:r>
              <a:rPr lang="de-DE" sz="1000" dirty="0" err="1" smtClean="0">
                <a:latin typeface="Tahoma"/>
                <a:cs typeface="Tahoma"/>
              </a:rPr>
              <a:t>Akke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Wagenaar</a:t>
            </a:r>
            <a:r>
              <a:rPr lang="de-DE" sz="1000" dirty="0" smtClean="0">
                <a:latin typeface="Tahoma"/>
                <a:cs typeface="Tahoma"/>
              </a:rPr>
              <a:t>), </a:t>
            </a:r>
            <a:r>
              <a:rPr lang="de-DE" sz="1000" dirty="0" err="1" smtClean="0">
                <a:latin typeface="Tahoma"/>
                <a:cs typeface="Tahoma"/>
              </a:rPr>
              <a:t>right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bottom</a:t>
            </a:r>
            <a:r>
              <a:rPr lang="de-DE" sz="1000" dirty="0" smtClean="0">
                <a:latin typeface="Tahoma"/>
                <a:cs typeface="Tahoma"/>
              </a:rPr>
              <a:t>: </a:t>
            </a:r>
            <a:r>
              <a:rPr lang="de-DE" sz="1000" dirty="0" err="1" smtClean="0">
                <a:latin typeface="Tahoma"/>
                <a:cs typeface="Tahoma"/>
              </a:rPr>
              <a:t>diagram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of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the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interface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to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the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virtual</a:t>
            </a:r>
            <a:r>
              <a:rPr lang="de-DE" sz="1000" dirty="0" smtClean="0">
                <a:latin typeface="Tahoma"/>
                <a:cs typeface="Tahoma"/>
              </a:rPr>
              <a:t> </a:t>
            </a:r>
            <a:r>
              <a:rPr lang="de-DE" sz="1000" dirty="0" err="1" smtClean="0">
                <a:latin typeface="Tahoma"/>
                <a:cs typeface="Tahoma"/>
              </a:rPr>
              <a:t>worlds</a:t>
            </a:r>
            <a:r>
              <a:rPr lang="de-DE" sz="1000" dirty="0" smtClean="0">
                <a:latin typeface="Tahoma"/>
                <a:cs typeface="Tahoma"/>
              </a:rPr>
              <a:t>.</a:t>
            </a:r>
            <a:endParaRPr lang="en-GB" sz="1000" dirty="0">
              <a:latin typeface="Tahoma"/>
              <a:cs typeface="Tahoma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31840" y="5517232"/>
            <a:ext cx="5832648" cy="771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de-DE" sz="1100" dirty="0" smtClean="0">
                <a:latin typeface="Tahoma"/>
                <a:cs typeface="Tahoma"/>
              </a:rPr>
              <a:t>Weibel, Peter/Institut für Neue Medien, Städelschule, Frankfurt: Zur Rechtfertigung der hypothetischen Natur und der Nicht-Identität in der Objektwelt/On </a:t>
            </a:r>
            <a:r>
              <a:rPr lang="de-DE" sz="1100" dirty="0" err="1" smtClean="0">
                <a:latin typeface="Tahoma"/>
                <a:cs typeface="Tahoma"/>
              </a:rPr>
              <a:t>Justifying</a:t>
            </a:r>
            <a:r>
              <a:rPr lang="de-DE" sz="1100" dirty="0" smtClean="0">
                <a:latin typeface="Tahoma"/>
                <a:cs typeface="Tahoma"/>
              </a:rPr>
              <a:t> </a:t>
            </a:r>
            <a:r>
              <a:rPr lang="de-DE" sz="1100" dirty="0" err="1" smtClean="0">
                <a:latin typeface="Tahoma"/>
                <a:cs typeface="Tahoma"/>
              </a:rPr>
              <a:t>the</a:t>
            </a:r>
            <a:r>
              <a:rPr lang="de-DE" sz="1100" dirty="0" smtClean="0">
                <a:latin typeface="Tahoma"/>
                <a:cs typeface="Tahoma"/>
              </a:rPr>
              <a:t> Hypo-</a:t>
            </a:r>
            <a:r>
              <a:rPr lang="de-DE" sz="1100" dirty="0" err="1" smtClean="0">
                <a:latin typeface="Tahoma"/>
                <a:cs typeface="Tahoma"/>
              </a:rPr>
              <a:t>thetical</a:t>
            </a:r>
            <a:r>
              <a:rPr lang="de-DE" sz="1100" dirty="0" smtClean="0">
                <a:latin typeface="Tahoma"/>
                <a:cs typeface="Tahoma"/>
              </a:rPr>
              <a:t> Nature </a:t>
            </a:r>
            <a:r>
              <a:rPr lang="de-DE" sz="1100" dirty="0" err="1" smtClean="0">
                <a:latin typeface="Tahoma"/>
                <a:cs typeface="Tahoma"/>
              </a:rPr>
              <a:t>of</a:t>
            </a:r>
            <a:r>
              <a:rPr lang="de-DE" sz="1100" dirty="0" smtClean="0">
                <a:latin typeface="Tahoma"/>
                <a:cs typeface="Tahoma"/>
              </a:rPr>
              <a:t> Art </a:t>
            </a:r>
            <a:r>
              <a:rPr lang="de-DE" sz="1100" dirty="0" err="1" smtClean="0">
                <a:latin typeface="Tahoma"/>
                <a:cs typeface="Tahoma"/>
              </a:rPr>
              <a:t>and</a:t>
            </a:r>
            <a:r>
              <a:rPr lang="de-DE" sz="1100" dirty="0" smtClean="0">
                <a:latin typeface="Tahoma"/>
                <a:cs typeface="Tahoma"/>
              </a:rPr>
              <a:t> </a:t>
            </a:r>
            <a:r>
              <a:rPr lang="de-DE" sz="1100" dirty="0" err="1" smtClean="0">
                <a:latin typeface="Tahoma"/>
                <a:cs typeface="Tahoma"/>
              </a:rPr>
              <a:t>the</a:t>
            </a:r>
            <a:r>
              <a:rPr lang="de-DE" sz="1100" dirty="0" smtClean="0">
                <a:latin typeface="Tahoma"/>
                <a:cs typeface="Tahoma"/>
              </a:rPr>
              <a:t> Non-</a:t>
            </a:r>
            <a:r>
              <a:rPr lang="de-DE" sz="1100" dirty="0" err="1" smtClean="0">
                <a:latin typeface="Tahoma"/>
                <a:cs typeface="Tahoma"/>
              </a:rPr>
              <a:t>Identicality</a:t>
            </a:r>
            <a:r>
              <a:rPr lang="de-DE" sz="1100" dirty="0" smtClean="0">
                <a:latin typeface="Tahoma"/>
                <a:cs typeface="Tahoma"/>
              </a:rPr>
              <a:t> </a:t>
            </a:r>
            <a:r>
              <a:rPr lang="de-DE" sz="1100" dirty="0" err="1" smtClean="0">
                <a:latin typeface="Tahoma"/>
                <a:cs typeface="Tahoma"/>
              </a:rPr>
              <a:t>within</a:t>
            </a:r>
            <a:r>
              <a:rPr lang="de-DE" sz="1100" dirty="0" smtClean="0">
                <a:latin typeface="Tahoma"/>
                <a:cs typeface="Tahoma"/>
              </a:rPr>
              <a:t> </a:t>
            </a:r>
            <a:r>
              <a:rPr lang="de-DE" sz="1100" dirty="0" err="1" smtClean="0">
                <a:latin typeface="Tahoma"/>
                <a:cs typeface="Tahoma"/>
              </a:rPr>
              <a:t>the</a:t>
            </a:r>
            <a:r>
              <a:rPr lang="de-DE" sz="1100" dirty="0" smtClean="0">
                <a:latin typeface="Tahoma"/>
                <a:cs typeface="Tahoma"/>
              </a:rPr>
              <a:t> </a:t>
            </a:r>
            <a:r>
              <a:rPr lang="de-DE" sz="1100" dirty="0" err="1" smtClean="0">
                <a:latin typeface="Tahoma"/>
                <a:cs typeface="Tahoma"/>
              </a:rPr>
              <a:t>Object</a:t>
            </a:r>
            <a:r>
              <a:rPr lang="de-DE" sz="1100" dirty="0" smtClean="0">
                <a:latin typeface="Tahoma"/>
                <a:cs typeface="Tahoma"/>
              </a:rPr>
              <a:t> World, </a:t>
            </a:r>
            <a:r>
              <a:rPr lang="de-DE" sz="1100" dirty="0" smtClean="0">
                <a:latin typeface="Tahoma"/>
                <a:cs typeface="Tahoma"/>
              </a:rPr>
              <a:t>1992, </a:t>
            </a:r>
            <a:r>
              <a:rPr lang="de-DE" sz="1100" dirty="0" err="1" smtClean="0">
                <a:latin typeface="Tahoma"/>
                <a:cs typeface="Tahoma"/>
              </a:rPr>
              <a:t>installed</a:t>
            </a:r>
            <a:r>
              <a:rPr lang="de-DE" sz="1100" dirty="0" smtClean="0">
                <a:latin typeface="Tahoma"/>
                <a:cs typeface="Tahoma"/>
              </a:rPr>
              <a:t> </a:t>
            </a:r>
            <a:r>
              <a:rPr lang="de-DE" sz="1100" dirty="0" err="1" smtClean="0">
                <a:latin typeface="Tahoma"/>
                <a:cs typeface="Tahoma"/>
              </a:rPr>
              <a:t>at</a:t>
            </a:r>
            <a:r>
              <a:rPr lang="de-DE" sz="1100" dirty="0" smtClean="0">
                <a:latin typeface="Tahoma"/>
                <a:cs typeface="Tahoma"/>
              </a:rPr>
              <a:t> Gallery Tanja Grunert, Cologne </a:t>
            </a:r>
            <a:r>
              <a:rPr lang="de-DE" sz="1100" dirty="0" smtClean="0">
                <a:latin typeface="Tahoma"/>
                <a:cs typeface="Tahoma"/>
              </a:rPr>
              <a:t>1992 (Schuler: Weibel 1997, p.45,244s.,247,249,251).</a:t>
            </a:r>
            <a:endParaRPr lang="en-GB" sz="1100" dirty="0">
              <a:latin typeface="Tahoma"/>
              <a:cs typeface="Tahoma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>
          <a:xfrm>
            <a:off x="6804248" y="6237312"/>
            <a:ext cx="1901825" cy="454025"/>
          </a:xfrm>
        </p:spPr>
        <p:txBody>
          <a:bodyPr/>
          <a:lstStyle/>
          <a:p>
            <a:fld id="{B74B6AC9-9517-D64B-9E31-888B4402C429}" type="slidenum">
              <a:rPr lang="en-GB"/>
              <a:pPr/>
              <a:t>5</a:t>
            </a:fld>
            <a:endParaRPr lang="en-GB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325368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2160240" cy="2127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29000"/>
            <a:ext cx="3333902" cy="2088232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80920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smtClean="0">
                <a:latin typeface="Bitstream Vera Sans" charset="0"/>
              </a:rPr>
              <a:t>Peter </a:t>
            </a:r>
            <a:r>
              <a:rPr lang="en-GB" sz="3200" dirty="0" err="1" smtClean="0">
                <a:latin typeface="Bitstream Vera Sans" charset="0"/>
              </a:rPr>
              <a:t>Weibel</a:t>
            </a:r>
            <a:r>
              <a:rPr lang="en-GB" sz="3200" dirty="0" smtClean="0">
                <a:latin typeface="Bitstream Vera Sans" charset="0"/>
              </a:rPr>
              <a:t> (II)</a:t>
            </a:r>
            <a:endParaRPr lang="en-GB" sz="3200" dirty="0">
              <a:latin typeface="Bitstream Vera Sans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764704"/>
            <a:ext cx="26490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429000"/>
            <a:ext cx="26788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8796"/>
            <a:ext cx="2656170" cy="258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2952328" cy="26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6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Virtual Reality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1520" y="2492896"/>
            <a:ext cx="4608512" cy="63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Left, top: Fleischmann</a:t>
            </a:r>
            <a:r>
              <a:rPr lang="en-GB" sz="1200" dirty="0">
                <a:latin typeface="Tahoma" charset="0"/>
              </a:rPr>
              <a:t>, Monika/Strauss, Wolfgang: Home of the Brain, virtual reality installation, 1991/92 (</a:t>
            </a:r>
            <a:r>
              <a:rPr lang="en-GB" sz="1200" dirty="0" err="1">
                <a:latin typeface="Tahoma" charset="0"/>
              </a:rPr>
              <a:t>Kluszczynski</a:t>
            </a:r>
            <a:r>
              <a:rPr lang="en-GB" sz="1200" dirty="0">
                <a:latin typeface="Tahoma" charset="0"/>
              </a:rPr>
              <a:t>: Data 2011, p.70).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464496" cy="1602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212976"/>
            <a:ext cx="4545681" cy="2160240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1520" y="5373216"/>
            <a:ext cx="4752528" cy="8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Left, bottom: Laurel</a:t>
            </a:r>
            <a:r>
              <a:rPr lang="en-GB" sz="1200" dirty="0">
                <a:latin typeface="Tahoma" charset="0"/>
              </a:rPr>
              <a:t>, Brenda/Strickland, Rachel: Placeholder, virtual reality installation, </a:t>
            </a:r>
            <a:r>
              <a:rPr lang="en-GB" sz="1200" dirty="0" smtClean="0">
                <a:latin typeface="Tahoma" charset="0"/>
              </a:rPr>
              <a:t>1993. 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sources: URL: http://mindatplay.co.uk/</a:t>
            </a:r>
            <a:r>
              <a:rPr lang="en-GB" sz="1000" dirty="0" smtClean="0">
                <a:latin typeface="Tahoma" charset="0"/>
              </a:rPr>
              <a:t>placeholder.html</a:t>
            </a:r>
            <a:r>
              <a:rPr lang="en-GB" sz="1000" dirty="0">
                <a:latin typeface="Tahoma" charset="0"/>
              </a:rPr>
              <a:t>, http://</a:t>
            </a:r>
            <a:r>
              <a:rPr lang="en-GB" sz="1000" dirty="0" err="1">
                <a:latin typeface="Tahoma" charset="0"/>
              </a:rPr>
              <a:t>tauzero.com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Brenda_Laurel</a:t>
            </a:r>
            <a:r>
              <a:rPr lang="en-GB" sz="1000" dirty="0">
                <a:latin typeface="Tahoma" charset="0"/>
              </a:rPr>
              <a:t>/Placeholder/</a:t>
            </a:r>
            <a:r>
              <a:rPr lang="en-GB" sz="1000" dirty="0" err="1" smtClean="0">
                <a:latin typeface="Tahoma" charset="0"/>
              </a:rPr>
              <a:t>Placeholder.html</a:t>
            </a:r>
            <a:endParaRPr lang="en-GB" sz="1000" dirty="0" smtClean="0">
              <a:latin typeface="Tahoma" charset="0"/>
            </a:endParaRPr>
          </a:p>
        </p:txBody>
      </p:sp>
      <p:pic>
        <p:nvPicPr>
          <p:cNvPr id="2" name="Picture 1" descr="GCA_ill1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908720"/>
            <a:ext cx="3936437" cy="2952328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55242" y="3861048"/>
            <a:ext cx="4211960" cy="8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Right: Davies</a:t>
            </a:r>
            <a:r>
              <a:rPr lang="en-GB" sz="1200" dirty="0">
                <a:latin typeface="Tahoma" charset="0"/>
              </a:rPr>
              <a:t>, Char: </a:t>
            </a:r>
            <a:r>
              <a:rPr lang="en-GB" sz="1200" dirty="0" err="1">
                <a:latin typeface="Tahoma" charset="0"/>
              </a:rPr>
              <a:t>Osmose</a:t>
            </a:r>
            <a:r>
              <a:rPr lang="en-GB" sz="1200" dirty="0">
                <a:latin typeface="Tahoma" charset="0"/>
              </a:rPr>
              <a:t>, virtual reality installation, </a:t>
            </a:r>
            <a:r>
              <a:rPr lang="en-GB" sz="1200" dirty="0" smtClean="0">
                <a:latin typeface="Tahoma" charset="0"/>
              </a:rPr>
              <a:t>1995.</a:t>
            </a:r>
          </a:p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www.immersence.com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osmose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os_treepond.html</a:t>
            </a:r>
            <a:r>
              <a:rPr lang="en-GB" sz="1000" dirty="0">
                <a:latin typeface="Tahoma" charset="0"/>
              </a:rPr>
              <a:t>.</a:t>
            </a:r>
            <a:endParaRPr lang="en-GB" sz="1000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01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7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96944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Cave, 1991-93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2736"/>
            <a:ext cx="3240360" cy="242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520" y="6021288"/>
            <a:ext cx="5112568" cy="80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</a:t>
            </a:r>
            <a:r>
              <a:rPr lang="en-GB" sz="1200" dirty="0" err="1" smtClean="0">
                <a:latin typeface="Tahoma" charset="0"/>
              </a:rPr>
              <a:t>Sandin</a:t>
            </a:r>
            <a:r>
              <a:rPr lang="en-GB" sz="1200" dirty="0" smtClean="0">
                <a:latin typeface="Tahoma" charset="0"/>
              </a:rPr>
              <a:t>, Daniel J./</a:t>
            </a:r>
            <a:r>
              <a:rPr lang="en-GB" sz="1200" dirty="0" err="1" smtClean="0">
                <a:latin typeface="Tahoma" charset="0"/>
              </a:rPr>
              <a:t>DeFanti</a:t>
            </a:r>
            <a:r>
              <a:rPr lang="en-GB" sz="1200" dirty="0" smtClean="0">
                <a:latin typeface="Tahoma" charset="0"/>
              </a:rPr>
              <a:t>, Thomas A./Cruz-</a:t>
            </a:r>
            <a:r>
              <a:rPr lang="en-GB" sz="1200" dirty="0" err="1" smtClean="0">
                <a:latin typeface="Tahoma" charset="0"/>
              </a:rPr>
              <a:t>Neira</a:t>
            </a:r>
            <a:r>
              <a:rPr lang="en-GB" sz="1200" dirty="0" smtClean="0">
                <a:latin typeface="Tahoma" charset="0"/>
              </a:rPr>
              <a:t>, Carolina: CAVE, reactive installation, Electronic Visualization Laboratory (University of Illinois, Chicago), 1991-93. </a:t>
            </a:r>
            <a:r>
              <a:rPr lang="en-GB" sz="1000" dirty="0" smtClean="0">
                <a:latin typeface="Tahoma" charset="0"/>
              </a:rPr>
              <a:t>Image sources; </a:t>
            </a:r>
            <a:r>
              <a:rPr lang="en-GB" sz="1000" dirty="0">
                <a:latin typeface="Tahoma" charset="0"/>
              </a:rPr>
              <a:t>URL: http://www.evl.uic.edu/pape/CAVE/oldCAVE/</a:t>
            </a:r>
            <a:r>
              <a:rPr lang="en-GB" sz="1000" dirty="0" smtClean="0">
                <a:latin typeface="Tahoma" charset="0"/>
              </a:rPr>
              <a:t>caveback_small.jpg</a:t>
            </a:r>
            <a:r>
              <a:rPr lang="en-GB" sz="1000" dirty="0">
                <a:latin typeface="Tahoma" charset="0"/>
              </a:rPr>
              <a:t>, http://</a:t>
            </a:r>
            <a:r>
              <a:rPr lang="en-GB" sz="1000" dirty="0" err="1">
                <a:latin typeface="Tahoma" charset="0"/>
              </a:rPr>
              <a:t>www.evl.uic.edu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pape</a:t>
            </a:r>
            <a:r>
              <a:rPr lang="en-GB" sz="1000" dirty="0">
                <a:latin typeface="Tahoma" charset="0"/>
              </a:rPr>
              <a:t>/CAVE/images/</a:t>
            </a:r>
            <a:r>
              <a:rPr lang="en-GB" sz="1000" dirty="0" err="1" smtClean="0">
                <a:latin typeface="Tahoma" charset="0"/>
              </a:rPr>
              <a:t>cave.jpg</a:t>
            </a:r>
            <a:r>
              <a:rPr lang="en-GB" sz="1000" dirty="0" smtClean="0">
                <a:latin typeface="Tahoma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282628" cy="2461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980728"/>
            <a:ext cx="1476672" cy="197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Right, top: Shaw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Jeffrey/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Hegedüs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Agnes/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Lintermann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John: Con FIGURING the CAVE, reactive installation in the CAVE, 1996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Image source: URL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jeffrey-shaw.net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/movies/097_001.mov.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501008"/>
            <a:ext cx="3256142" cy="24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 descr="GCA_ill12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73016"/>
            <a:ext cx="3305944" cy="2479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7944" y="3573016"/>
            <a:ext cx="1476672" cy="175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Right, bottom: </a:t>
            </a:r>
            <a:r>
              <a:rPr lang="en-US" sz="1200" dirty="0" err="1" smtClean="0">
                <a:solidFill>
                  <a:schemeClr val="tx1"/>
                </a:solidFill>
                <a:latin typeface="Tahoma"/>
                <a:cs typeface="Tahoma"/>
              </a:rPr>
              <a:t>Pape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Dave: 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Crayoland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reaktive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 Installation </a:t>
            </a:r>
            <a:r>
              <a:rPr lang="en-US" sz="1200" dirty="0" err="1">
                <a:solidFill>
                  <a:schemeClr val="tx1"/>
                </a:solidFill>
                <a:latin typeface="Tahoma"/>
                <a:cs typeface="Tahoma"/>
              </a:rPr>
              <a:t>im</a:t>
            </a:r>
            <a:r>
              <a:rPr lang="en-US" sz="1200" dirty="0">
                <a:solidFill>
                  <a:schemeClr val="tx1"/>
                </a:solidFill>
                <a:latin typeface="Tahoma"/>
                <a:cs typeface="Tahoma"/>
              </a:rPr>
              <a:t> CAVE, 1995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Tahoma"/>
                <a:cs typeface="Tahoma"/>
              </a:rPr>
              <a:t>Image 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source: URL: http://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upload.wikimedia.org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wikipedia</a:t>
            </a:r>
            <a:r>
              <a:rPr lang="en-US" sz="1000" dirty="0">
                <a:solidFill>
                  <a:schemeClr val="tx1"/>
                </a:solidFill>
                <a:latin typeface="Tahoma"/>
                <a:cs typeface="Tahoma"/>
              </a:rPr>
              <a:t>/commons/6/6d/</a:t>
            </a:r>
            <a:r>
              <a:rPr lang="en-US" sz="1000" dirty="0" err="1">
                <a:solidFill>
                  <a:schemeClr val="tx1"/>
                </a:solidFill>
                <a:latin typeface="Tahoma"/>
                <a:cs typeface="Tahoma"/>
              </a:rPr>
              <a:t>CAVE_Crayoland.jpg</a:t>
            </a:r>
            <a:endParaRPr lang="en-US" sz="10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8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056784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Maurice </a:t>
            </a:r>
            <a:r>
              <a:rPr lang="en-GB" sz="2800" dirty="0" err="1" smtClean="0">
                <a:latin typeface="Bitstream Vera Sans" charset="0"/>
              </a:rPr>
              <a:t>Benayoun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71600" y="6237312"/>
            <a:ext cx="7272808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200" dirty="0" smtClean="0">
                <a:latin typeface="Tahoma"/>
              </a:rPr>
              <a:t>World </a:t>
            </a:r>
            <a:r>
              <a:rPr lang="en-US" sz="1200" dirty="0">
                <a:latin typeface="Tahoma"/>
              </a:rPr>
              <a:t>Skin, reactive installation in the CAVE, 1997-</a:t>
            </a:r>
            <a:r>
              <a:rPr lang="en-US" sz="1200" dirty="0" smtClean="0">
                <a:latin typeface="Tahoma"/>
              </a:rPr>
              <a:t>2003. </a:t>
            </a:r>
            <a:r>
              <a:rPr lang="en-US" sz="1000" dirty="0" smtClean="0">
                <a:latin typeface="Tahoma"/>
              </a:rPr>
              <a:t>Image source</a:t>
            </a:r>
            <a:r>
              <a:rPr lang="en-US" sz="1000" dirty="0">
                <a:latin typeface="Tahoma"/>
              </a:rPr>
              <a:t>: URL: http://</a:t>
            </a:r>
            <a:r>
              <a:rPr lang="en-US" sz="1000" dirty="0" err="1">
                <a:latin typeface="Tahoma"/>
              </a:rPr>
              <a:t>webartacademy.com</a:t>
            </a:r>
            <a:r>
              <a:rPr lang="en-US" sz="1000" dirty="0">
                <a:latin typeface="Tahoma"/>
              </a:rPr>
              <a:t>/</a:t>
            </a:r>
            <a:r>
              <a:rPr lang="en-US" sz="1000" dirty="0" err="1">
                <a:latin typeface="Tahoma"/>
              </a:rPr>
              <a:t>wp</a:t>
            </a:r>
            <a:r>
              <a:rPr lang="en-US" sz="1000" dirty="0">
                <a:latin typeface="Tahoma"/>
              </a:rPr>
              <a:t>-content/uploads/2010/08/</a:t>
            </a:r>
            <a:r>
              <a:rPr lang="en-US" sz="1000" dirty="0" err="1">
                <a:latin typeface="Tahoma"/>
              </a:rPr>
              <a:t>web_art_academy_Benayoun_Virtual-</a:t>
            </a:r>
            <a:r>
              <a:rPr lang="en-US" sz="1000" dirty="0" err="1" smtClean="0">
                <a:latin typeface="Tahoma"/>
              </a:rPr>
              <a:t>Reality.jpg</a:t>
            </a:r>
            <a:endParaRPr lang="en-US" sz="1000" dirty="0">
              <a:latin typeface="Tahoma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12160" y="630932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686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latin typeface="Tahoma" charset="0"/>
              </a:rPr>
              <a:t>Literatur</a:t>
            </a:r>
            <a:endParaRPr lang="en-GB" sz="1200" dirty="0">
              <a:latin typeface="Tahoma" charset="0"/>
            </a:endParaRPr>
          </a:p>
        </p:txBody>
      </p: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8305800" y="6324600"/>
            <a:ext cx="457200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8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" y="304800"/>
            <a:ext cx="6477000" cy="615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Bibliography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with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informations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about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abbreviations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used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in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captions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GB" sz="1000" dirty="0" err="1" smtClean="0">
                <a:solidFill>
                  <a:schemeClr val="tx1"/>
                </a:solidFill>
                <a:latin typeface="Tahoma" charset="0"/>
              </a:rPr>
              <a:t>Dreher</a:t>
            </a:r>
            <a:r>
              <a:rPr lang="en-GB" sz="1000" dirty="0" smtClean="0">
                <a:solidFill>
                  <a:schemeClr val="tx1"/>
                </a:solidFill>
                <a:latin typeface="Tahoma" charset="0"/>
              </a:rPr>
              <a:t>, Thomas: History of Computer Art. Chap. Bibliography. In: URL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: http://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iasl.uni-muenchen.de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/links/GCA-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IXe.html</a:t>
            </a:r>
            <a:endParaRPr lang="en-GB" sz="1000" dirty="0">
              <a:solidFill>
                <a:schemeClr val="tx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Lucida Sans Unicode"/>
      </a:majorFont>
      <a:minorFont>
        <a:latin typeface="Times New Roman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9078</TotalTime>
  <Words>858</Words>
  <Application>Microsoft Macintosh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History of Computer Art</vt:lpstr>
      <vt:lpstr>Myron Krueger</vt:lpstr>
      <vt:lpstr>Jeffrey Shaw</vt:lpstr>
      <vt:lpstr>Peter Weibel (I)</vt:lpstr>
      <vt:lpstr>Peter Weibel (II)</vt:lpstr>
      <vt:lpstr>Virtual Reality</vt:lpstr>
      <vt:lpstr>Cave, 1991-93</vt:lpstr>
      <vt:lpstr>Maurice Benayoun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Partizipation mit Kamera Von der Videokamera zum Kamera-Handy</dc:title>
  <cp:lastModifiedBy>Thomas</cp:lastModifiedBy>
  <cp:revision>411</cp:revision>
  <dcterms:modified xsi:type="dcterms:W3CDTF">2014-05-02T00:28:12Z</dcterms:modified>
</cp:coreProperties>
</file>