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75" r:id="rId5"/>
    <p:sldId id="260" r:id="rId6"/>
    <p:sldId id="276" r:id="rId7"/>
    <p:sldId id="280" r:id="rId8"/>
    <p:sldId id="261" r:id="rId9"/>
    <p:sldId id="277" r:id="rId10"/>
    <p:sldId id="278" r:id="rId11"/>
    <p:sldId id="279" r:id="rId12"/>
    <p:sldId id="288" r:id="rId13"/>
    <p:sldId id="281" r:id="rId14"/>
    <p:sldId id="283" r:id="rId15"/>
    <p:sldId id="284" r:id="rId16"/>
    <p:sldId id="282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45" d="100"/>
          <a:sy n="145" d="100"/>
        </p:scale>
        <p:origin x="-139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DB4079-58C7-3E4E-8546-B35AD5068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4DF1352-EEC7-C041-B8E7-F2EF95F5C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0C221-263E-C248-9130-9411936DC62F}" type="slidenum">
              <a:rPr lang="en-GB"/>
              <a:pPr/>
              <a:t>1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10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12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13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14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15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EB5C4-6BFA-DA4C-8F2C-022D4F7AACB6}" type="slidenum">
              <a:rPr lang="en-GB"/>
              <a:pPr/>
              <a:t>16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3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5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8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9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7F9F5-7165-6941-BA7D-B94418CCC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7BAED-556E-8647-82E2-214F7ED52A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57516-AE59-744F-9E0B-79FB99E73B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914F83EE-5C53-1D4A-A590-B4CBD83BF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269E0F-53AE-BE41-AD09-DE29D38093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B700D3-B1EA-7F4E-BC6D-2A3D87DD1E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CF0DA-7316-E849-9270-04F9D6D5E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404DE-3ED5-3F4D-85A5-D9F05E130B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1054-BB46-5142-A594-01400BD65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978F3-DD73-D144-A3BE-45B939D30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DC29D-2332-A943-A22D-355327D82C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BB88BC-DDCC-AC49-868D-2CE52F3BFE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0F462E-87D8-6D46-9A86-87E5976334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png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EA02B-971E-5D45-A320-5F96BC9EF7F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846946"/>
            <a:ext cx="7704856" cy="77162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Bitstream Vera Sans" charset="0"/>
              </a:rPr>
              <a:t>History of Computer Art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03648" y="2276872"/>
            <a:ext cx="6400800" cy="2913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dirty="0" smtClean="0">
                <a:latin typeface="Tahoma" charset="0"/>
              </a:rPr>
              <a:t>Part X: Computer and Video Games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Seminar, 28</a:t>
            </a:r>
            <a:r>
              <a:rPr lang="en-GB" sz="2000" baseline="30000" dirty="0" smtClean="0">
                <a:latin typeface="Tahoma" charset="0"/>
              </a:rPr>
              <a:t>nd</a:t>
            </a:r>
            <a:r>
              <a:rPr lang="en-GB" sz="2000" dirty="0" smtClean="0">
                <a:latin typeface="Tahoma" charset="0"/>
              </a:rPr>
              <a:t> April 2014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Danube University </a:t>
            </a:r>
            <a:r>
              <a:rPr lang="en-GB" sz="2000" dirty="0" err="1" smtClean="0">
                <a:latin typeface="Tahoma" charset="0"/>
              </a:rPr>
              <a:t>Krems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Department for Arts and Image Science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err="1" smtClean="0">
                <a:latin typeface="Tahoma" charset="0"/>
              </a:rPr>
              <a:t>MediaArtHistories</a:t>
            </a:r>
            <a:r>
              <a:rPr lang="en-GB" sz="2000" dirty="0" smtClean="0">
                <a:latin typeface="Tahoma" charset="0"/>
              </a:rPr>
              <a:t>: Masters of Art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de-DE" sz="2000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2000" dirty="0">
                <a:latin typeface="Tahoma" charset="0"/>
              </a:rPr>
              <a:t>Thomas Dreher</a:t>
            </a:r>
            <a:endParaRPr lang="de-DE" sz="2000" i="1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1200" dirty="0" smtClean="0">
                <a:latin typeface="Tahoma" charset="0"/>
              </a:rPr>
              <a:t>URL: http</a:t>
            </a:r>
            <a:r>
              <a:rPr lang="de-DE" sz="1200" dirty="0">
                <a:latin typeface="Tahoma" charset="0"/>
              </a:rPr>
              <a:t>://</a:t>
            </a:r>
            <a:r>
              <a:rPr lang="de-DE" sz="1200" dirty="0" err="1">
                <a:latin typeface="Tahoma" charset="0"/>
              </a:rPr>
              <a:t>dreher.netzliteratur.net</a:t>
            </a:r>
            <a:endParaRPr lang="en-GB" sz="1200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77281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URL: http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iasl.uni-muenchen.de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/links/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GCA_Indexe.html</a:t>
            </a:r>
            <a:endParaRPr lang="en-US" sz="1200" dirty="0">
              <a:solidFill>
                <a:schemeClr val="tx1"/>
              </a:solidFill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944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Ego Shooter (III)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908720"/>
            <a:ext cx="4257778" cy="296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79712" y="2708920"/>
            <a:ext cx="2592288" cy="10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</a:t>
            </a:r>
            <a:r>
              <a:rPr lang="en-GB" sz="1200" dirty="0" err="1" smtClean="0">
                <a:latin typeface="Tahoma" charset="0"/>
              </a:rPr>
              <a:t>Xanth</a:t>
            </a:r>
            <a:r>
              <a:rPr lang="en-GB" sz="1200" dirty="0" smtClean="0">
                <a:latin typeface="Tahoma" charset="0"/>
              </a:rPr>
              <a:t> </a:t>
            </a:r>
            <a:r>
              <a:rPr lang="en-GB" sz="1200" dirty="0">
                <a:latin typeface="Tahoma" charset="0"/>
              </a:rPr>
              <a:t>Software F/X: Midi Maze, Hybrid Arts, 1987, computer game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Screenshot </a:t>
            </a:r>
            <a:r>
              <a:rPr lang="en-GB" sz="1000" dirty="0">
                <a:latin typeface="Tahoma" charset="0"/>
              </a:rPr>
              <a:t>from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watch?v</a:t>
            </a:r>
            <a:r>
              <a:rPr lang="en-GB" sz="1000" dirty="0">
                <a:latin typeface="Tahoma" charset="0"/>
              </a:rPr>
              <a:t>=29sTZedLcWk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10435"/>
            <a:ext cx="4680520" cy="2947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149080"/>
            <a:ext cx="3672408" cy="172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Left: id 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Software (Romero, John/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Carmack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John/Hall, Tom): 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Wolfenstein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 3D, Apogee Games, 1992, computer game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endParaRPr lang="en-US" sz="12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 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source: 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books.google.co.uk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books?id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=SYEzMIBe57kC&amp;pg=PT74&amp;dq=IE+2009+Proceedings+Australasian+Conference+Interactive+Entertainment&amp;hl=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de&amp;sa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=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X&amp;ei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=oKJoU5_WLYmgyQPaqoGQDg&amp;ved=0CC0Q6AEwAA#v=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onepage&amp;q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=IE%202009%20Proceedings%20Australasian%20Conference%20Interactive%20Entertainment&amp;f=false</a:t>
            </a:r>
          </a:p>
        </p:txBody>
      </p:sp>
    </p:spTree>
    <p:extLst>
      <p:ext uri="{BB962C8B-B14F-4D97-AF65-F5344CB8AC3E}">
        <p14:creationId xmlns:p14="http://schemas.microsoft.com/office/powerpoint/2010/main" val="1691181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11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49694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Ego Shooter (IV)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4933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512" y="4149080"/>
            <a:ext cx="432048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>
                <a:latin typeface="Tahoma" charset="0"/>
              </a:rPr>
              <a:t>id Software (Romero, John/</a:t>
            </a:r>
            <a:r>
              <a:rPr lang="en-GB" sz="1200" dirty="0" err="1">
                <a:latin typeface="Tahoma" charset="0"/>
              </a:rPr>
              <a:t>Carmack</a:t>
            </a:r>
            <a:r>
              <a:rPr lang="en-GB" sz="1200" dirty="0">
                <a:latin typeface="Tahoma" charset="0"/>
              </a:rPr>
              <a:t>, John/Hall, Tom): Doom, </a:t>
            </a:r>
            <a:r>
              <a:rPr lang="en-GB" sz="1200" dirty="0" err="1">
                <a:latin typeface="Tahoma" charset="0"/>
              </a:rPr>
              <a:t>Cdv</a:t>
            </a:r>
            <a:r>
              <a:rPr lang="en-GB" sz="1200" dirty="0">
                <a:latin typeface="Tahoma" charset="0"/>
              </a:rPr>
              <a:t> Software Entertainment, Pearl Agency, 1993, computer game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www.mobygames.com</a:t>
            </a:r>
            <a:r>
              <a:rPr lang="en-GB" sz="1000" dirty="0">
                <a:latin typeface="Tahoma" charset="0"/>
              </a:rPr>
              <a:t>/game/dos/doom/screenshots/gameShotId,369142/</a:t>
            </a:r>
            <a:endParaRPr lang="en-GB" sz="1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2" y="1268760"/>
            <a:ext cx="3743353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149080"/>
            <a:ext cx="4032448" cy="5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Montgomery, Robert: Lady in the Lake, 1947, 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movie. 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Screenshot from URL: http://</a:t>
            </a:r>
            <a:r>
              <a:rPr lang="en-US" sz="1000" dirty="0" err="1" smtClean="0">
                <a:solidFill>
                  <a:schemeClr val="tx1"/>
                </a:solidFill>
                <a:latin typeface="Tahoma"/>
                <a:cs typeface="Tahoma"/>
              </a:rPr>
              <a:t>www.youtube.com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/watch?v04AKDw2wi5l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1181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12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694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Strategy Games/God Games (I)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2880320" cy="57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31840" y="836712"/>
            <a:ext cx="2592288" cy="1387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</a:t>
            </a:r>
            <a:r>
              <a:rPr lang="en-GB" sz="1200" dirty="0" err="1" smtClean="0">
                <a:latin typeface="Tahoma" charset="0"/>
              </a:rPr>
              <a:t>Center</a:t>
            </a:r>
            <a:r>
              <a:rPr lang="en-GB" sz="1200" dirty="0" smtClean="0">
                <a:latin typeface="Tahoma" charset="0"/>
              </a:rPr>
              <a:t> </a:t>
            </a:r>
            <a:r>
              <a:rPr lang="en-GB" sz="1200" dirty="0">
                <a:latin typeface="Tahoma" charset="0"/>
              </a:rPr>
              <a:t>for Educational Services and Research of the Board of Educational Services (BOCES)/William McKay (IBM): The Sumerian Game 1962-64, computer game for a timesharing system (Wing: Economics 1966, p.33).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2148298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6263991"/>
            <a:ext cx="1584176" cy="5940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Right: </a:t>
            </a:r>
            <a:r>
              <a:rPr lang="en-US" sz="1200" dirty="0" err="1" smtClean="0">
                <a:solidFill>
                  <a:schemeClr val="tx1"/>
                </a:solidFill>
                <a:latin typeface="Tahoma"/>
                <a:cs typeface="Tahoma"/>
              </a:rPr>
              <a:t>Ahl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David H.: Hammurabi (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Ahl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: BASIC 1978, p.78).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14865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13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568952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Strategy Games/God Games (</a:t>
            </a:r>
            <a:r>
              <a:rPr lang="en-GB" sz="2800" dirty="0" smtClean="0">
                <a:latin typeface="Bitstream Vera Sans" charset="0"/>
              </a:rPr>
              <a:t>II)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4005064"/>
            <a:ext cx="5040560" cy="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err="1">
                <a:latin typeface="Tahoma" charset="0"/>
              </a:rPr>
              <a:t>Daglow</a:t>
            </a:r>
            <a:r>
              <a:rPr lang="en-GB" sz="1200" dirty="0">
                <a:latin typeface="Tahoma" charset="0"/>
              </a:rPr>
              <a:t>, Don: Utopia, Mattel Electronics, 1981, game for the console Mattel </a:t>
            </a:r>
            <a:r>
              <a:rPr lang="en-GB" sz="1200" dirty="0" err="1">
                <a:latin typeface="Tahoma" charset="0"/>
              </a:rPr>
              <a:t>Intellivision</a:t>
            </a:r>
            <a:r>
              <a:rPr lang="en-GB" sz="1200" dirty="0">
                <a:latin typeface="Tahoma" charset="0"/>
              </a:rPr>
              <a:t> (since 1980)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Screenshot </a:t>
            </a:r>
            <a:r>
              <a:rPr lang="en-GB" sz="1000" dirty="0">
                <a:latin typeface="Tahoma" charset="0"/>
              </a:rPr>
              <a:t>from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watch?v</a:t>
            </a:r>
            <a:r>
              <a:rPr lang="en-GB" sz="1000" dirty="0">
                <a:latin typeface="Tahoma" charset="0"/>
              </a:rPr>
              <a:t>=DS6fMMDAplk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672408" cy="2532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229200"/>
            <a:ext cx="3816424" cy="11474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Right, top and bottom: Crane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David/Gold, Rich: Little Computer People, Activision, 1985, computer game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Images from Apple II version, top: URL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: http://www.mobygames.com/game/apple2/little-computer-people/screenshots/gameShotId,191391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; bottom: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www.mobygames.com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/game/apple2/little-computer-people/screenshots/gameShotId,191390/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885461" cy="276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 descr="191390-little-computer-people-apple-ii-screenshot-use-the-comput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701002" cy="25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4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14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68952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Strategy Games /God Games (III)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5589240"/>
            <a:ext cx="3960440" cy="115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</a:t>
            </a:r>
            <a:r>
              <a:rPr lang="en-GB" sz="1200" dirty="0" err="1" smtClean="0">
                <a:latin typeface="Tahoma" charset="0"/>
              </a:rPr>
              <a:t>Favaro</a:t>
            </a:r>
            <a:r>
              <a:rPr lang="en-GB" sz="1200" dirty="0">
                <a:latin typeface="Tahoma" charset="0"/>
              </a:rPr>
              <a:t>, Peter J.: Alter Ego, Activision, 1986, computer </a:t>
            </a:r>
            <a:r>
              <a:rPr lang="en-GB" sz="1200" dirty="0" smtClean="0">
                <a:latin typeface="Tahoma" charset="0"/>
              </a:rPr>
              <a:t>game.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Images of the Commodore 64 version</a:t>
            </a:r>
            <a:r>
              <a:rPr lang="en-GB" sz="1000" dirty="0">
                <a:latin typeface="Tahoma" charset="0"/>
              </a:rPr>
              <a:t>, </a:t>
            </a:r>
            <a:r>
              <a:rPr lang="en-GB" sz="1000" dirty="0" smtClean="0">
                <a:latin typeface="Tahoma" charset="0"/>
              </a:rPr>
              <a:t>above: URL</a:t>
            </a:r>
            <a:r>
              <a:rPr lang="en-GB" sz="1000" dirty="0">
                <a:latin typeface="Tahoma" charset="0"/>
              </a:rPr>
              <a:t>: http://www.mobygames.com/game/c64/alter-ego/screenshots/gameShotId,240198</a:t>
            </a:r>
            <a:r>
              <a:rPr lang="en-GB" sz="1000" dirty="0" smtClean="0">
                <a:latin typeface="Tahoma" charset="0"/>
              </a:rPr>
              <a:t>/; bottom: URL</a:t>
            </a:r>
            <a:r>
              <a:rPr lang="en-GB" sz="1000" dirty="0">
                <a:latin typeface="Tahoma" charset="0"/>
              </a:rPr>
              <a:t>: http://</a:t>
            </a:r>
            <a:r>
              <a:rPr lang="en-GB" sz="1000" dirty="0" err="1">
                <a:latin typeface="Tahoma" charset="0"/>
              </a:rPr>
              <a:t>www.mobygames.com</a:t>
            </a:r>
            <a:r>
              <a:rPr lang="en-GB" sz="1000" dirty="0">
                <a:latin typeface="Tahoma" charset="0"/>
              </a:rPr>
              <a:t>/game/c64/alter-ego/screenshots/gameShotId,240199</a:t>
            </a:r>
            <a:r>
              <a:rPr lang="en-GB" sz="1000" dirty="0" smtClean="0">
                <a:latin typeface="Tahoma" charset="0"/>
              </a:rPr>
              <a:t>/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4384927" cy="2762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229200"/>
            <a:ext cx="4536504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Right: Bullfrog 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Productions: Populous, Electronic Arts. 1989, computer game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 source: 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www.kultpower.de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archiv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/heft_powerplay_1989-beste-spiele_seite76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80728"/>
            <a:ext cx="3672408" cy="22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 descr="240199-alter-ego-commodore-64-screenshot-pick-a-node-any-nod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672408" cy="2295255"/>
          </a:xfrm>
          <a:prstGeom prst="rect">
            <a:avLst/>
          </a:prstGeom>
        </p:spPr>
      </p:pic>
      <p:pic>
        <p:nvPicPr>
          <p:cNvPr id="5" name="Picture 4" descr="powerplay_1989-beste-spiele_0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32" y="3789040"/>
            <a:ext cx="43866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39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15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Strategy Games/God Games (IV)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23928" y="1124744"/>
            <a:ext cx="1512168" cy="1971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Left, top and bottom: Wright</a:t>
            </a:r>
            <a:r>
              <a:rPr lang="en-GB" sz="1200" dirty="0">
                <a:latin typeface="Tahoma" charset="0"/>
              </a:rPr>
              <a:t>, Will/Maxis: </a:t>
            </a:r>
            <a:r>
              <a:rPr lang="en-GB" sz="1200" dirty="0" err="1">
                <a:latin typeface="Tahoma" charset="0"/>
              </a:rPr>
              <a:t>Sim</a:t>
            </a:r>
            <a:r>
              <a:rPr lang="en-GB" sz="1200" dirty="0">
                <a:latin typeface="Tahoma" charset="0"/>
              </a:rPr>
              <a:t> City, Electronic Arts, 1989, computer game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 smtClean="0">
                <a:latin typeface="Tahoma" charset="0"/>
              </a:rPr>
              <a:t>Images of the </a:t>
            </a:r>
            <a:r>
              <a:rPr lang="en-GB" sz="1000" dirty="0">
                <a:latin typeface="Tahoma" charset="0"/>
              </a:rPr>
              <a:t>Windows version, URL: http://</a:t>
            </a:r>
            <a:r>
              <a:rPr lang="en-GB" sz="1000" dirty="0" err="1">
                <a:latin typeface="Tahoma" charset="0"/>
              </a:rPr>
              <a:t>www.mobygames.com</a:t>
            </a:r>
            <a:r>
              <a:rPr lang="en-GB" sz="1000" dirty="0">
                <a:latin typeface="Tahoma" charset="0"/>
              </a:rPr>
              <a:t>/game/win3x/</a:t>
            </a:r>
            <a:r>
              <a:rPr lang="en-GB" sz="1000" dirty="0" err="1">
                <a:latin typeface="Tahoma" charset="0"/>
              </a:rPr>
              <a:t>simcity</a:t>
            </a:r>
            <a:r>
              <a:rPr lang="en-GB" sz="1000" dirty="0">
                <a:latin typeface="Tahoma" charset="0"/>
              </a:rPr>
              <a:t>/screenshots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330370" cy="2082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5157192"/>
            <a:ext cx="3312368" cy="8704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Right, top and bottom: Meier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Sid/Shelley, Bruce: Civilization, Micro Prose, 1991, computer game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Images of 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Amiga version, 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www.mobygames.com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/game/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amiga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sid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-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meiers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-civilization/screenshots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08720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 descr="77448-simcity-windows-3-x-screenshot-city-view-of-bosto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600400" cy="27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3328144" cy="20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39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68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Tahoma" charset="0"/>
              </a:rPr>
              <a:t>Literatur</a:t>
            </a:r>
            <a:endParaRPr lang="en-GB" sz="1200" dirty="0">
              <a:latin typeface="Tahoma" charset="0"/>
            </a:endParaRP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8305800" y="6324600"/>
            <a:ext cx="45720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304800"/>
            <a:ext cx="6477000" cy="61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Bibliography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with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informations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about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abbreviations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used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captions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000" dirty="0" err="1" smtClean="0">
                <a:solidFill>
                  <a:schemeClr val="tx1"/>
                </a:solidFill>
                <a:latin typeface="Tahoma" charset="0"/>
              </a:rPr>
              <a:t>Dreher</a:t>
            </a:r>
            <a:r>
              <a:rPr lang="en-GB" sz="1000" dirty="0" smtClean="0">
                <a:solidFill>
                  <a:schemeClr val="tx1"/>
                </a:solidFill>
                <a:latin typeface="Tahoma" charset="0"/>
              </a:rPr>
              <a:t>, Thomas: History of Computer Art. Chap. Bibliography. In: URL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: http://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iasl.uni-muenchen.de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/links/GCA-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IXe.html</a:t>
            </a:r>
            <a:endParaRPr lang="en-GB" sz="1000" dirty="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64896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Early Computer Games (I)</a:t>
            </a:r>
            <a:endParaRPr lang="en-GB" sz="3200" dirty="0">
              <a:latin typeface="Bitstream Vera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552" y="3501008"/>
            <a:ext cx="4392488" cy="2264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 and Middle: Condon, Edward </a:t>
            </a:r>
            <a:r>
              <a:rPr lang="en-GB" sz="1200" dirty="0">
                <a:latin typeface="Tahoma" charset="0"/>
              </a:rPr>
              <a:t>U./</a:t>
            </a:r>
            <a:r>
              <a:rPr lang="en-GB" sz="1200" dirty="0" err="1">
                <a:latin typeface="Tahoma" charset="0"/>
              </a:rPr>
              <a:t>Derr</a:t>
            </a:r>
            <a:r>
              <a:rPr lang="en-GB" sz="1200" dirty="0">
                <a:latin typeface="Tahoma" charset="0"/>
              </a:rPr>
              <a:t>, Willard A./</a:t>
            </a:r>
            <a:r>
              <a:rPr lang="en-GB" sz="1200" dirty="0" err="1">
                <a:latin typeface="Tahoma" charset="0"/>
              </a:rPr>
              <a:t>Gereld</a:t>
            </a:r>
            <a:r>
              <a:rPr lang="en-GB" sz="1200" dirty="0">
                <a:latin typeface="Tahoma" charset="0"/>
              </a:rPr>
              <a:t> L. </a:t>
            </a:r>
            <a:r>
              <a:rPr lang="en-GB" sz="1200" dirty="0" err="1">
                <a:latin typeface="Tahoma" charset="0"/>
              </a:rPr>
              <a:t>Tawney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Nimatron</a:t>
            </a:r>
            <a:r>
              <a:rPr lang="en-GB" sz="1200" dirty="0">
                <a:latin typeface="Tahoma" charset="0"/>
              </a:rPr>
              <a:t>, </a:t>
            </a:r>
            <a:r>
              <a:rPr lang="en-GB" sz="1200" dirty="0" smtClean="0">
                <a:latin typeface="Tahoma" charset="0"/>
              </a:rPr>
              <a:t>1940.</a:t>
            </a:r>
            <a:endParaRPr lang="en-GB" sz="1200" dirty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Left: Realisation by the Westinghouse Electric &amp; Manufacturing Company, spring 1940, New York World´s </a:t>
            </a:r>
            <a:r>
              <a:rPr lang="en-GB" sz="1200" dirty="0" smtClean="0">
                <a:latin typeface="Tahoma" charset="0"/>
              </a:rPr>
              <a:t>Fair </a:t>
            </a:r>
            <a:r>
              <a:rPr lang="en-GB" sz="1200" dirty="0">
                <a:latin typeface="Tahoma" charset="0"/>
              </a:rPr>
              <a:t>(source: The American Mathematical Monthly. </a:t>
            </a:r>
            <a:r>
              <a:rPr lang="en-GB" sz="1200" dirty="0" err="1">
                <a:latin typeface="Tahoma" charset="0"/>
              </a:rPr>
              <a:t>Vol</a:t>
            </a:r>
            <a:r>
              <a:rPr lang="en-GB" sz="1200" dirty="0">
                <a:latin typeface="Tahoma" charset="0"/>
              </a:rPr>
              <a:t> 49. January 1942, p.42ss</a:t>
            </a:r>
            <a:r>
              <a:rPr lang="en-GB" sz="1200" dirty="0" smtClean="0">
                <a:latin typeface="Tahoma" charset="0"/>
              </a:rPr>
              <a:t>.)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source: URL</a:t>
            </a:r>
            <a:r>
              <a:rPr lang="en-GB" sz="1000" dirty="0">
                <a:latin typeface="Tahoma" charset="0"/>
              </a:rPr>
              <a:t>: http://</a:t>
            </a:r>
            <a:r>
              <a:rPr lang="en-GB" sz="1000" dirty="0" err="1">
                <a:latin typeface="Tahoma" charset="0"/>
              </a:rPr>
              <a:t>www.goodeveca.net</a:t>
            </a:r>
            <a:r>
              <a:rPr lang="en-GB" sz="1000" dirty="0">
                <a:latin typeface="Tahoma" charset="0"/>
              </a:rPr>
              <a:t>/nimrod/</a:t>
            </a:r>
            <a:r>
              <a:rPr lang="en-GB" sz="1000" dirty="0" err="1" smtClean="0">
                <a:latin typeface="Tahoma" charset="0"/>
              </a:rPr>
              <a:t>nimatron.html</a:t>
            </a:r>
            <a:endParaRPr lang="en-GB" sz="1200" dirty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Middle: </a:t>
            </a:r>
            <a:r>
              <a:rPr lang="en-GB" sz="1200" dirty="0">
                <a:latin typeface="Tahoma" charset="0"/>
              </a:rPr>
              <a:t>Illustration of U.S. Patent 2,215,544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source: URL</a:t>
            </a:r>
            <a:r>
              <a:rPr lang="en-GB" sz="1000" dirty="0">
                <a:latin typeface="Tahoma" charset="0"/>
              </a:rPr>
              <a:t>: http://www.1939nyworldsfair.com/ftp/</a:t>
            </a:r>
            <a:r>
              <a:rPr lang="en-GB" sz="1000" dirty="0" err="1">
                <a:latin typeface="Tahoma" charset="0"/>
              </a:rPr>
              <a:t>MACHINE_TO_PLAY_GAME_OF_NIM.pdf</a:t>
            </a:r>
            <a:endParaRPr lang="en-GB" sz="1000" dirty="0">
              <a:latin typeface="Tahoma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04048" y="3717032"/>
            <a:ext cx="3600400" cy="1017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Right: </a:t>
            </a:r>
            <a:r>
              <a:rPr lang="en-GB" sz="1200" dirty="0" err="1" smtClean="0">
                <a:latin typeface="Tahoma" charset="0"/>
              </a:rPr>
              <a:t>Redheffer</a:t>
            </a:r>
            <a:r>
              <a:rPr lang="en-GB" sz="1200" dirty="0">
                <a:latin typeface="Tahoma" charset="0"/>
              </a:rPr>
              <a:t>, Raymond: </a:t>
            </a:r>
            <a:r>
              <a:rPr lang="en-GB" sz="1200" dirty="0" err="1">
                <a:latin typeface="Tahoma" charset="0"/>
              </a:rPr>
              <a:t>Nim</a:t>
            </a:r>
            <a:r>
              <a:rPr lang="en-GB" sz="1200" dirty="0">
                <a:latin typeface="Tahoma" charset="0"/>
              </a:rPr>
              <a:t>, box realised in using blue </a:t>
            </a:r>
            <a:r>
              <a:rPr lang="en-GB" sz="1200" dirty="0" err="1">
                <a:latin typeface="Tahoma" charset="0"/>
              </a:rPr>
              <a:t>plexiglass</a:t>
            </a:r>
            <a:r>
              <a:rPr lang="en-GB" sz="1200" dirty="0">
                <a:latin typeface="Tahoma" charset="0"/>
              </a:rPr>
              <a:t>, signed with "Raymond </a:t>
            </a:r>
            <a:r>
              <a:rPr lang="en-GB" sz="1200" dirty="0" err="1">
                <a:latin typeface="Tahoma" charset="0"/>
              </a:rPr>
              <a:t>Redheffer</a:t>
            </a:r>
            <a:r>
              <a:rPr lang="en-GB" sz="1200" dirty="0">
                <a:latin typeface="Tahoma" charset="0"/>
              </a:rPr>
              <a:t> MIT" (film by Mike Mozart, including some not quite correct </a:t>
            </a:r>
            <a:r>
              <a:rPr lang="en-GB" sz="1200" dirty="0" err="1">
                <a:latin typeface="Tahoma" charset="0"/>
              </a:rPr>
              <a:t>informations</a:t>
            </a:r>
            <a:r>
              <a:rPr lang="en-GB" sz="1200" dirty="0">
                <a:latin typeface="Tahoma" charset="0"/>
              </a:rPr>
              <a:t> according to the current level of knowledge).</a:t>
            </a:r>
            <a:endParaRPr lang="en-GB" sz="9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408545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619098" cy="2544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4797152"/>
            <a:ext cx="3744416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Tahoma"/>
              </a:rPr>
              <a:t>Image source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 </a:t>
            </a:r>
            <a:r>
              <a:rPr lang="en-US" sz="1000" dirty="0" smtClean="0">
                <a:solidFill>
                  <a:schemeClr val="tx1"/>
                </a:solidFill>
                <a:latin typeface="Tahoma"/>
              </a:rPr>
              <a:t>URL: 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https://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www.youtube.com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watch?v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=2NWnmvMOqS0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852936"/>
            <a:ext cx="5040560" cy="38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08912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Early Computer Games (II)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2996952"/>
            <a:ext cx="3312368" cy="3118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 and Middle: Bennett</a:t>
            </a:r>
            <a:r>
              <a:rPr lang="en-GB" sz="1200" dirty="0">
                <a:latin typeface="Tahoma" charset="0"/>
              </a:rPr>
              <a:t>, John/Stuart-Williams, Raymond: Ferranti Nimrod, 1951.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Left, top and bottom: </a:t>
            </a:r>
            <a:r>
              <a:rPr lang="en-GB" sz="1200" dirty="0">
                <a:latin typeface="Tahoma" charset="0"/>
              </a:rPr>
              <a:t>Industrial Exhibition, fair grounds, </a:t>
            </a:r>
            <a:r>
              <a:rPr lang="en-GB" sz="1200" dirty="0" err="1">
                <a:latin typeface="Tahoma" charset="0"/>
              </a:rPr>
              <a:t>Charlottenburg</a:t>
            </a:r>
            <a:r>
              <a:rPr lang="en-GB" sz="1200" dirty="0">
                <a:latin typeface="Tahoma" charset="0"/>
              </a:rPr>
              <a:t>/Berlin, opening day 6th October 1951, Federal Minister of Economic Affairs Ludwig Erhard (left bottom, at the centre) plays against Nimrod and looses three times (</a:t>
            </a:r>
            <a:r>
              <a:rPr lang="en-GB" sz="1200" dirty="0" err="1">
                <a:latin typeface="Tahoma" charset="0"/>
              </a:rPr>
              <a:t>Borchers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Jahre</a:t>
            </a:r>
            <a:r>
              <a:rPr lang="en-GB" sz="1200" dirty="0">
                <a:latin typeface="Tahoma" charset="0"/>
              </a:rPr>
              <a:t> 2001. </a:t>
            </a:r>
            <a:r>
              <a:rPr lang="en-GB" sz="1000" dirty="0" smtClean="0">
                <a:latin typeface="Tahoma" charset="0"/>
              </a:rPr>
              <a:t>Source </a:t>
            </a:r>
            <a:r>
              <a:rPr lang="en-GB" sz="1000" dirty="0">
                <a:latin typeface="Tahoma" charset="0"/>
              </a:rPr>
              <a:t>of the images: Heinz Nixdorf </a:t>
            </a:r>
            <a:r>
              <a:rPr lang="en-GB" sz="1000" dirty="0" err="1">
                <a:latin typeface="Tahoma" charset="0"/>
              </a:rPr>
              <a:t>MuseumsForum</a:t>
            </a:r>
            <a:r>
              <a:rPr lang="en-GB" sz="1000" dirty="0">
                <a:latin typeface="Tahoma" charset="0"/>
              </a:rPr>
              <a:t>, </a:t>
            </a:r>
            <a:r>
              <a:rPr lang="en-GB" sz="1000" dirty="0" smtClean="0">
                <a:latin typeface="Tahoma" charset="0"/>
              </a:rPr>
              <a:t>Paderborn. </a:t>
            </a:r>
            <a:r>
              <a:rPr lang="en-GB" sz="1000" dirty="0">
                <a:latin typeface="Tahoma" charset="0"/>
              </a:rPr>
              <a:t>URL: http://</a:t>
            </a:r>
            <a:r>
              <a:rPr lang="en-GB" sz="1000" dirty="0" err="1">
                <a:latin typeface="Tahoma" charset="0"/>
              </a:rPr>
              <a:t>www.heise.de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newsticker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meldung</a:t>
            </a:r>
            <a:r>
              <a:rPr lang="en-GB" sz="1000" dirty="0">
                <a:latin typeface="Tahoma" charset="0"/>
              </a:rPr>
              <a:t>/Vor-50-Jahren-fing-alles-an-das-erste-Elektronenhirn-in-Deutschland-51722.html</a:t>
            </a:r>
            <a:r>
              <a:rPr lang="en-GB" sz="1200" dirty="0">
                <a:latin typeface="Tahoma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Middle: </a:t>
            </a:r>
            <a:r>
              <a:rPr lang="en-GB" sz="1200" dirty="0">
                <a:latin typeface="Tahoma" charset="0"/>
              </a:rPr>
              <a:t>Exhibition of Science, Science Museum, South Kensington/London, Part of the Festival of Great Britain, London 1951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 smtClean="0">
                <a:latin typeface="Tahoma" charset="0"/>
              </a:rPr>
              <a:t>Image source: URL</a:t>
            </a:r>
            <a:r>
              <a:rPr lang="en-GB" sz="1000" dirty="0">
                <a:latin typeface="Tahoma" charset="0"/>
              </a:rPr>
              <a:t>: http://</a:t>
            </a:r>
            <a:r>
              <a:rPr lang="en-GB" sz="1000" dirty="0" err="1">
                <a:latin typeface="Tahoma" charset="0"/>
              </a:rPr>
              <a:t>goodeveca.net</a:t>
            </a:r>
            <a:r>
              <a:rPr lang="en-GB" sz="1000" dirty="0">
                <a:latin typeface="Tahoma" charset="0"/>
              </a:rPr>
              <a:t>/nimrod/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52120" y="1556792"/>
            <a:ext cx="3024336" cy="13375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Right, bottom: Goldsmith </a:t>
            </a:r>
            <a:r>
              <a:rPr lang="en-GB" sz="1200" dirty="0">
                <a:latin typeface="Tahoma" charset="0"/>
              </a:rPr>
              <a:t>Jr., Thomas T./</a:t>
            </a:r>
            <a:r>
              <a:rPr lang="en-GB" sz="1200" dirty="0" err="1">
                <a:latin typeface="Tahoma" charset="0"/>
              </a:rPr>
              <a:t>Grove,Cedar</a:t>
            </a:r>
            <a:r>
              <a:rPr lang="en-GB" sz="1200" dirty="0">
                <a:latin typeface="Tahoma" charset="0"/>
              </a:rPr>
              <a:t>/Mann, </a:t>
            </a:r>
            <a:r>
              <a:rPr lang="en-GB" sz="1200" dirty="0" err="1">
                <a:latin typeface="Tahoma" charset="0"/>
              </a:rPr>
              <a:t>Estle</a:t>
            </a:r>
            <a:r>
              <a:rPr lang="en-GB" sz="1200" dirty="0">
                <a:latin typeface="Tahoma" charset="0"/>
              </a:rPr>
              <a:t> Ray: Cathode Ray Tube Amusement Device. U.S. Patent #2,455,992. 1948, Sheets 1 and 2, fig.1 - 4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www.pong-story.com</a:t>
            </a:r>
            <a:r>
              <a:rPr lang="en-GB" sz="1000" dirty="0">
                <a:latin typeface="Tahoma" charset="0"/>
              </a:rPr>
              <a:t>/2455992.pdf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836712"/>
            <a:ext cx="4869654" cy="20882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Early Computer Games (III)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520" y="3861048"/>
            <a:ext cx="4752528" cy="7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Douglas</a:t>
            </a:r>
            <a:r>
              <a:rPr lang="en-GB" sz="1200" dirty="0">
                <a:latin typeface="Tahoma" charset="0"/>
              </a:rPr>
              <a:t>, Alexander S.: Tic </a:t>
            </a:r>
            <a:r>
              <a:rPr lang="en-GB" sz="1200" dirty="0" err="1">
                <a:latin typeface="Tahoma" charset="0"/>
              </a:rPr>
              <a:t>Tac</a:t>
            </a:r>
            <a:r>
              <a:rPr lang="en-GB" sz="1200" dirty="0">
                <a:latin typeface="Tahoma" charset="0"/>
              </a:rPr>
              <a:t> Toe, 1949, </a:t>
            </a:r>
            <a:r>
              <a:rPr lang="en-GB" sz="1200" dirty="0" smtClean="0">
                <a:latin typeface="Tahoma" charset="0"/>
              </a:rPr>
              <a:t>game for the Mainframe </a:t>
            </a:r>
            <a:r>
              <a:rPr lang="en-GB" sz="1200" dirty="0">
                <a:latin typeface="Tahoma" charset="0"/>
              </a:rPr>
              <a:t>Computer EDSAC </a:t>
            </a:r>
            <a:r>
              <a:rPr lang="en-GB" sz="1200" dirty="0" smtClean="0">
                <a:latin typeface="Tahoma" charset="0"/>
              </a:rPr>
              <a:t>(illustration</a:t>
            </a:r>
            <a:r>
              <a:rPr lang="en-GB" sz="1200" dirty="0">
                <a:latin typeface="Tahoma" charset="0"/>
              </a:rPr>
              <a:t>: Tic </a:t>
            </a:r>
            <a:r>
              <a:rPr lang="en-GB" sz="1200" dirty="0" err="1">
                <a:latin typeface="Tahoma" charset="0"/>
              </a:rPr>
              <a:t>Tac</a:t>
            </a:r>
            <a:r>
              <a:rPr lang="en-GB" sz="1200" dirty="0">
                <a:latin typeface="Tahoma" charset="0"/>
              </a:rPr>
              <a:t> Toe </a:t>
            </a:r>
            <a:r>
              <a:rPr lang="en-GB" sz="1200" dirty="0" smtClean="0">
                <a:latin typeface="Tahoma" charset="0"/>
              </a:rPr>
              <a:t>in the  </a:t>
            </a:r>
            <a:r>
              <a:rPr lang="en-GB" sz="1200" dirty="0">
                <a:latin typeface="Tahoma" charset="0"/>
              </a:rPr>
              <a:t>EDSAC </a:t>
            </a:r>
            <a:r>
              <a:rPr lang="en-GB" sz="1200" dirty="0" smtClean="0">
                <a:latin typeface="Tahoma" charset="0"/>
              </a:rPr>
              <a:t>emulator</a:t>
            </a:r>
            <a:r>
              <a:rPr lang="en-GB" sz="1200" dirty="0">
                <a:latin typeface="Tahoma" charset="0"/>
              </a:rPr>
              <a:t>)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img.index.hu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cikkepek</a:t>
            </a:r>
            <a:r>
              <a:rPr lang="en-GB" sz="1000" dirty="0">
                <a:latin typeface="Tahoma" charset="0"/>
              </a:rPr>
              <a:t>/0506/tech//</a:t>
            </a:r>
            <a:r>
              <a:rPr lang="en-GB" sz="1000" dirty="0" err="1">
                <a:latin typeface="Tahoma" charset="0"/>
              </a:rPr>
              <a:t>oxo.jpg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521433" cy="3024336"/>
          </a:xfrm>
          <a:prstGeom prst="rect">
            <a:avLst/>
          </a:prstGeom>
        </p:spPr>
      </p:pic>
      <p:pic>
        <p:nvPicPr>
          <p:cNvPr id="2" name="Picture 1" descr="Bildschirmfoto 2014-05-04 um 22.18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78555"/>
            <a:ext cx="6496694" cy="2269987"/>
          </a:xfrm>
          <a:prstGeom prst="rect">
            <a:avLst/>
          </a:prstGeom>
        </p:spPr>
      </p:pic>
      <p:pic>
        <p:nvPicPr>
          <p:cNvPr id="4" name="Picture 3" descr="GCA_ill19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06" y="836713"/>
            <a:ext cx="3792420" cy="2088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2924944"/>
            <a:ext cx="4032448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Right, top and bottom: </a:t>
            </a:r>
            <a:r>
              <a:rPr lang="en-US" sz="1200" dirty="0" err="1" smtClean="0">
                <a:solidFill>
                  <a:schemeClr val="tx1"/>
                </a:solidFill>
                <a:latin typeface="Tahoma"/>
              </a:rPr>
              <a:t>Higinbotham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, William: Tennis for Two, 1958, 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Systron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 Donner Analog Computer, Germanium transistors, 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oscillograph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 (diameter: 5 inches), 2 boxes with turning knobs and press keys. Exhibited at the visitor´s day of the Instrumentation Division at the Brookhaven National Laboratory, U.S. Department of Energy, Upton/Long Island ("Tennis for Two" is presented enlarged in the wider circle. Image source: Brookhaven National Laboratory).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932106"/>
            <a:ext cx="230425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Tahoma"/>
              </a:rPr>
              <a:t>Image sources: Right, top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 URL: http://www.msnbc.msn.com/id/27328345#.</a:t>
            </a:r>
            <a:r>
              <a:rPr lang="en-US" sz="1000" dirty="0" smtClean="0">
                <a:solidFill>
                  <a:schemeClr val="tx1"/>
                </a:solidFill>
                <a:latin typeface="Tahoma"/>
              </a:rPr>
              <a:t>UHa_rY56STs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</a:rPr>
              <a:t>Right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, bottom: URL: https://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www.youtube.com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watch?v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=s2E9iSQfGdg</a:t>
            </a:r>
          </a:p>
        </p:txBody>
      </p:sp>
    </p:spTree>
    <p:extLst>
      <p:ext uri="{BB962C8B-B14F-4D97-AF65-F5344CB8AC3E}">
        <p14:creationId xmlns:p14="http://schemas.microsoft.com/office/powerpoint/2010/main" val="1492101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49694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Early Computer Games (IV)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1196752"/>
            <a:ext cx="477768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76056" y="3645024"/>
            <a:ext cx="3888432" cy="21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 and right: Edwards</a:t>
            </a:r>
            <a:r>
              <a:rPr lang="en-GB" sz="1200" dirty="0">
                <a:latin typeface="Tahoma" charset="0"/>
              </a:rPr>
              <a:t>, Dan/</a:t>
            </a:r>
            <a:r>
              <a:rPr lang="en-GB" sz="1200" dirty="0" err="1">
                <a:latin typeface="Tahoma" charset="0"/>
              </a:rPr>
              <a:t>Graetz</a:t>
            </a:r>
            <a:r>
              <a:rPr lang="en-GB" sz="1200" dirty="0">
                <a:latin typeface="Tahoma" charset="0"/>
              </a:rPr>
              <a:t>, Martin J./</a:t>
            </a:r>
            <a:r>
              <a:rPr lang="en-GB" sz="1200" dirty="0" err="1">
                <a:latin typeface="Tahoma" charset="0"/>
              </a:rPr>
              <a:t>Kotok</a:t>
            </a:r>
            <a:r>
              <a:rPr lang="en-GB" sz="1200" dirty="0">
                <a:latin typeface="Tahoma" charset="0"/>
              </a:rPr>
              <a:t>, Alan/Russell, Stephen R./Sampson, Peter/</a:t>
            </a:r>
            <a:r>
              <a:rPr lang="en-GB" sz="1200" dirty="0" err="1">
                <a:latin typeface="Tahoma" charset="0"/>
              </a:rPr>
              <a:t>Wytanen</a:t>
            </a:r>
            <a:r>
              <a:rPr lang="en-GB" sz="1200" dirty="0">
                <a:latin typeface="Tahoma" charset="0"/>
              </a:rPr>
              <a:t>, Wayne: </a:t>
            </a:r>
            <a:r>
              <a:rPr lang="en-GB" sz="1200" dirty="0" err="1">
                <a:latin typeface="Tahoma" charset="0"/>
              </a:rPr>
              <a:t>Spacewar</a:t>
            </a:r>
            <a:r>
              <a:rPr lang="en-GB" sz="1200" dirty="0">
                <a:latin typeface="Tahoma" charset="0"/>
              </a:rPr>
              <a:t>!, 1962, computer game for the minicomputer PDP-1, screen with two spaceships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Monitor.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medienwissenschaft.uni-bayreuth.de</a:t>
            </a:r>
            <a:r>
              <a:rPr lang="en-GB" sz="1000" dirty="0">
                <a:latin typeface="Tahoma" charset="0"/>
              </a:rPr>
              <a:t>/assets/Uploads/</a:t>
            </a:r>
            <a:r>
              <a:rPr lang="en-GB" sz="1000" dirty="0" err="1">
                <a:latin typeface="Tahoma" charset="0"/>
              </a:rPr>
              <a:t>Koubek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forschung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KoubekSpielegeschichte.pdf</a:t>
            </a:r>
            <a:endParaRPr lang="en-GB" sz="1000" dirty="0" smtClean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console.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spacewar.zorg.org</a:t>
            </a:r>
            <a:r>
              <a:rPr lang="en-GB" sz="1000" dirty="0">
                <a:latin typeface="Tahoma" charset="0"/>
              </a:rPr>
              <a:t>/origins-of-</a:t>
            </a:r>
            <a:r>
              <a:rPr lang="en-GB" sz="1000" dirty="0" err="1">
                <a:latin typeface="Tahoma" charset="0"/>
              </a:rPr>
              <a:t>spacewar.php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69" y="1196752"/>
            <a:ext cx="3687157" cy="24482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08912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Arcade Games and Consoles (I)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76256" y="836712"/>
            <a:ext cx="1800200" cy="23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>
                <a:latin typeface="Tahoma"/>
              </a:rPr>
              <a:t>Baer, Ralph: Tennis, one of the twelve games included in the Odyssey Home Entertainment System, Magnavox, 1972. Players with the console being connected to the TV</a:t>
            </a:r>
            <a:r>
              <a:rPr lang="en-US" sz="1200" dirty="0" smtClean="0">
                <a:latin typeface="Tahoma"/>
              </a:rPr>
              <a:t>. </a:t>
            </a:r>
            <a:r>
              <a:rPr lang="en-US" sz="1000" dirty="0">
                <a:latin typeface="Tahoma"/>
              </a:rPr>
              <a:t>Image source: http://</a:t>
            </a:r>
            <a:r>
              <a:rPr lang="en-US" sz="1000" dirty="0" err="1">
                <a:latin typeface="Tahoma"/>
              </a:rPr>
              <a:t>www.pong-mythos.net</a:t>
            </a:r>
            <a:r>
              <a:rPr lang="en-US" sz="1000" dirty="0">
                <a:latin typeface="Tahoma"/>
              </a:rPr>
              <a:t>/</a:t>
            </a:r>
            <a:r>
              <a:rPr lang="en-US" sz="1000" dirty="0" err="1">
                <a:latin typeface="Tahoma"/>
              </a:rPr>
              <a:t>index.php?lg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>
                <a:latin typeface="Tahoma"/>
              </a:rPr>
              <a:t>de&amp;main</a:t>
            </a:r>
            <a:r>
              <a:rPr lang="en-US" sz="1000" dirty="0">
                <a:latin typeface="Tahoma"/>
              </a:rPr>
              <a:t>=Odyssey-1972-&amp;site=01:01:02</a:t>
            </a:r>
            <a:endParaRPr lang="en-GB" sz="1000" dirty="0">
              <a:latin typeface="Tahoma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12160" y="630932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908720"/>
            <a:ext cx="2880320" cy="3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433537" cy="1944216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7544" y="2924944"/>
            <a:ext cx="3384376" cy="17026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>
                <a:latin typeface="Tahoma"/>
              </a:rPr>
              <a:t>Bushnell, Nolan: Computer Space, Nutting Associates, 1971, arcade game.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>
                <a:latin typeface="Tahoma"/>
              </a:rPr>
              <a:t>Left: the case. </a:t>
            </a:r>
            <a:r>
              <a:rPr lang="en-US" sz="1000" dirty="0">
                <a:latin typeface="Tahoma"/>
              </a:rPr>
              <a:t>Image source: URL: http://</a:t>
            </a:r>
            <a:r>
              <a:rPr lang="en-US" sz="1000" dirty="0" err="1">
                <a:latin typeface="Tahoma"/>
              </a:rPr>
              <a:t>en.wikipedia.org</a:t>
            </a:r>
            <a:r>
              <a:rPr lang="en-US" sz="1000" dirty="0">
                <a:latin typeface="Tahoma"/>
              </a:rPr>
              <a:t>/wiki/</a:t>
            </a:r>
            <a:r>
              <a:rPr lang="en-US" sz="1000" dirty="0" err="1">
                <a:latin typeface="Tahoma"/>
              </a:rPr>
              <a:t>File:Nutting_ComputerSpace-Blue.JPG</a:t>
            </a:r>
            <a:endParaRPr lang="en-US" sz="1000" dirty="0">
              <a:latin typeface="Tahoma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latin typeface="Tahoma"/>
              </a:rPr>
              <a:t>Right</a:t>
            </a:r>
            <a:r>
              <a:rPr lang="en-US" sz="1200" dirty="0">
                <a:latin typeface="Tahoma"/>
              </a:rPr>
              <a:t>: the screen</a:t>
            </a:r>
            <a:r>
              <a:rPr lang="en-US" sz="1200" dirty="0" smtClean="0">
                <a:latin typeface="Tahoma"/>
              </a:rPr>
              <a:t>. </a:t>
            </a:r>
            <a:r>
              <a:rPr lang="en-US" sz="1000" dirty="0">
                <a:latin typeface="Tahoma"/>
              </a:rPr>
              <a:t>Image source: http://</a:t>
            </a:r>
            <a:r>
              <a:rPr lang="en-US" sz="1000" dirty="0" err="1">
                <a:latin typeface="Tahoma"/>
              </a:rPr>
              <a:t>en.wikipedia.org</a:t>
            </a:r>
            <a:r>
              <a:rPr lang="en-US" sz="1000" dirty="0">
                <a:latin typeface="Tahoma"/>
              </a:rPr>
              <a:t>/wiki/</a:t>
            </a:r>
            <a:r>
              <a:rPr lang="en-US" sz="1000" dirty="0" err="1">
                <a:latin typeface="Tahoma"/>
              </a:rPr>
              <a:t>File:Nutting_ComputerSpace</a:t>
            </a:r>
            <a:r>
              <a:rPr lang="en-US" sz="1200" dirty="0" err="1">
                <a:latin typeface="Tahoma"/>
              </a:rPr>
              <a:t>-Blue-Screen.JPG</a:t>
            </a:r>
            <a:endParaRPr lang="en-GB" sz="1200" dirty="0">
              <a:latin typeface="Tahoma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07704" y="6021288"/>
            <a:ext cx="3240360" cy="6177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err="1">
                <a:latin typeface="Tahoma"/>
              </a:rPr>
              <a:t>Nishikado</a:t>
            </a:r>
            <a:r>
              <a:rPr lang="en-US" sz="1200" dirty="0">
                <a:latin typeface="Tahoma"/>
              </a:rPr>
              <a:t>, Tomohiro: Space Invaders, Taito, 1979, arcade game</a:t>
            </a:r>
            <a:r>
              <a:rPr lang="en-US" sz="1200" dirty="0" smtClean="0">
                <a:latin typeface="Tahoma"/>
              </a:rPr>
              <a:t>. </a:t>
            </a:r>
            <a:r>
              <a:rPr lang="en-US" sz="1000" dirty="0">
                <a:latin typeface="Tahoma"/>
              </a:rPr>
              <a:t>Image source: URL: https://</a:t>
            </a:r>
            <a:r>
              <a:rPr lang="en-US" sz="1000" dirty="0" err="1">
                <a:latin typeface="Tahoma"/>
              </a:rPr>
              <a:t>www.youtube.com</a:t>
            </a:r>
            <a:r>
              <a:rPr lang="en-US" sz="1000" dirty="0">
                <a:latin typeface="Tahoma"/>
              </a:rPr>
              <a:t>/</a:t>
            </a:r>
            <a:r>
              <a:rPr lang="en-US" sz="1000" dirty="0" err="1">
                <a:latin typeface="Tahoma"/>
              </a:rPr>
              <a:t>watch?v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>
                <a:latin typeface="Tahoma"/>
              </a:rPr>
              <a:t>QObneYZIdKI</a:t>
            </a:r>
            <a:endParaRPr lang="en-GB" sz="1000" dirty="0">
              <a:latin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17226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7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01879"/>
            <a:ext cx="8352928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Arcade Games and Consoles (II)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2924944"/>
            <a:ext cx="5040560" cy="6177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latin typeface="Tahoma"/>
              </a:rPr>
              <a:t>Top, Left and middle: Rains</a:t>
            </a:r>
            <a:r>
              <a:rPr lang="en-US" sz="1200" dirty="0">
                <a:latin typeface="Tahoma"/>
              </a:rPr>
              <a:t>, Lyle/</a:t>
            </a:r>
            <a:r>
              <a:rPr lang="en-US" sz="1200" dirty="0" err="1">
                <a:latin typeface="Tahoma"/>
              </a:rPr>
              <a:t>Logg</a:t>
            </a:r>
            <a:r>
              <a:rPr lang="en-US" sz="1200" dirty="0">
                <a:latin typeface="Tahoma"/>
              </a:rPr>
              <a:t>, Ed: Asteroids, Atari, 1979, arcade </a:t>
            </a:r>
            <a:r>
              <a:rPr lang="en-US" sz="1200" dirty="0" smtClean="0">
                <a:latin typeface="Tahoma"/>
              </a:rPr>
              <a:t>game. </a:t>
            </a:r>
            <a:r>
              <a:rPr lang="en-US" sz="1000" dirty="0" smtClean="0">
                <a:latin typeface="Tahoma"/>
              </a:rPr>
              <a:t>Image source: </a:t>
            </a:r>
            <a:r>
              <a:rPr lang="en-US" sz="1000" dirty="0">
                <a:latin typeface="Tahoma"/>
              </a:rPr>
              <a:t>URL: http://</a:t>
            </a:r>
            <a:r>
              <a:rPr lang="en-US" sz="1000" dirty="0" err="1">
                <a:latin typeface="Tahoma"/>
              </a:rPr>
              <a:t>www.retroland.com</a:t>
            </a:r>
            <a:r>
              <a:rPr lang="en-US" sz="1000" dirty="0">
                <a:latin typeface="Tahoma"/>
              </a:rPr>
              <a:t>/asteroids/#.U2f0B2tsHc0 </a:t>
            </a:r>
            <a:endParaRPr lang="en-GB" sz="1000" dirty="0">
              <a:latin typeface="Tahoma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680519" cy="2160240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95536" y="5877272"/>
            <a:ext cx="4320480" cy="9255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>
                <a:latin typeface="Tahoma"/>
              </a:rPr>
              <a:t>Alcorn, Allan: Pong, </a:t>
            </a:r>
            <a:r>
              <a:rPr lang="en-US" sz="1200" dirty="0" smtClean="0">
                <a:latin typeface="Tahoma"/>
              </a:rPr>
              <a:t>Atari. Bottom, left and middle: arcade game, 1972. </a:t>
            </a:r>
            <a:r>
              <a:rPr lang="en-US" sz="1000" dirty="0">
                <a:latin typeface="Tahoma"/>
              </a:rPr>
              <a:t>Image </a:t>
            </a:r>
            <a:r>
              <a:rPr lang="en-US" sz="1000" dirty="0" smtClean="0">
                <a:latin typeface="Tahoma"/>
              </a:rPr>
              <a:t>sources: left: </a:t>
            </a:r>
            <a:r>
              <a:rPr lang="en-US" sz="1000" dirty="0">
                <a:latin typeface="Tahoma"/>
              </a:rPr>
              <a:t>s</a:t>
            </a:r>
            <a:r>
              <a:rPr lang="en-US" sz="1000" dirty="0" smtClean="0">
                <a:latin typeface="Tahoma"/>
              </a:rPr>
              <a:t>creenshot, URL</a:t>
            </a:r>
            <a:r>
              <a:rPr lang="en-US" sz="1000" dirty="0">
                <a:latin typeface="Tahoma"/>
              </a:rPr>
              <a:t>: https://www.youtube.com/watch?v=3nu_L8uEzJw#t=</a:t>
            </a:r>
            <a:r>
              <a:rPr lang="en-US" sz="1000" dirty="0" smtClean="0">
                <a:latin typeface="Tahoma"/>
              </a:rPr>
              <a:t>221; middle: by </a:t>
            </a:r>
            <a:r>
              <a:rPr lang="en-US" sz="1000" dirty="0" err="1" smtClean="0">
                <a:latin typeface="Tahoma"/>
              </a:rPr>
              <a:t>ProhibitOnions</a:t>
            </a:r>
            <a:r>
              <a:rPr lang="en-US" sz="1000" dirty="0">
                <a:latin typeface="Tahoma"/>
              </a:rPr>
              <a:t>,</a:t>
            </a:r>
            <a:r>
              <a:rPr lang="en-US" sz="1000" dirty="0" smtClean="0">
                <a:latin typeface="Tahoma"/>
              </a:rPr>
              <a:t> </a:t>
            </a:r>
            <a:r>
              <a:rPr lang="en-US" sz="1000" dirty="0">
                <a:latin typeface="Tahoma"/>
              </a:rPr>
              <a:t>URL: http://</a:t>
            </a:r>
            <a:r>
              <a:rPr lang="en-US" sz="1000" dirty="0" err="1">
                <a:latin typeface="Tahoma"/>
              </a:rPr>
              <a:t>de.wikipedia.org</a:t>
            </a:r>
            <a:r>
              <a:rPr lang="en-US" sz="1000" dirty="0">
                <a:latin typeface="Tahoma"/>
              </a:rPr>
              <a:t>/w/</a:t>
            </a:r>
            <a:r>
              <a:rPr lang="en-US" sz="1000" dirty="0" err="1">
                <a:latin typeface="Tahoma"/>
              </a:rPr>
              <a:t>index.php?title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 smtClean="0">
                <a:latin typeface="Tahoma"/>
              </a:rPr>
              <a:t>Datei:PongVideoGameCabinet.jpg</a:t>
            </a:r>
            <a:r>
              <a:rPr lang="en-US" sz="1000" dirty="0" smtClean="0">
                <a:latin typeface="Tahoma"/>
              </a:rPr>
              <a:t> &amp;</a:t>
            </a:r>
            <a:r>
              <a:rPr lang="en-US" sz="1000" dirty="0" err="1">
                <a:latin typeface="Tahoma"/>
              </a:rPr>
              <a:t>filetimestamp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smtClean="0">
                <a:latin typeface="Tahoma"/>
              </a:rPr>
              <a:t>20120317213251</a:t>
            </a:r>
            <a:endParaRPr lang="en-GB" sz="1000" dirty="0">
              <a:latin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816424" cy="2385265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60232" y="3429000"/>
            <a:ext cx="2304256" cy="12640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latin typeface="Tahoma"/>
              </a:rPr>
              <a:t>Top, right: Alcorn</a:t>
            </a:r>
            <a:r>
              <a:rPr lang="en-US" sz="1200" dirty="0">
                <a:latin typeface="Tahoma"/>
              </a:rPr>
              <a:t>, Allan/Brown, Bob/Lee, Harold: Home Pong, Atari, 1975, game console</a:t>
            </a:r>
            <a:r>
              <a:rPr lang="en-US" sz="1200" dirty="0" smtClean="0">
                <a:latin typeface="Tahoma"/>
              </a:rPr>
              <a:t>. </a:t>
            </a:r>
            <a:r>
              <a:rPr lang="en-US" sz="1000" dirty="0">
                <a:latin typeface="Tahoma"/>
              </a:rPr>
              <a:t>Image source: URL: http://</a:t>
            </a:r>
            <a:r>
              <a:rPr lang="en-US" sz="1000" dirty="0" err="1">
                <a:latin typeface="Tahoma"/>
              </a:rPr>
              <a:t>www.pong-mythos.net</a:t>
            </a:r>
            <a:r>
              <a:rPr lang="en-US" sz="1000" dirty="0">
                <a:latin typeface="Tahoma"/>
              </a:rPr>
              <a:t>/</a:t>
            </a:r>
            <a:r>
              <a:rPr lang="en-US" sz="1000" dirty="0" err="1">
                <a:latin typeface="Tahoma"/>
              </a:rPr>
              <a:t>index.php?lg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>
                <a:latin typeface="Tahoma"/>
              </a:rPr>
              <a:t>de&amp;main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>
                <a:latin typeface="Tahoma"/>
              </a:rPr>
              <a:t>Atari_Home_Pong&amp;site</a:t>
            </a:r>
            <a:r>
              <a:rPr lang="en-US" sz="1000" dirty="0">
                <a:latin typeface="Tahoma"/>
              </a:rPr>
              <a:t>=01:01:04</a:t>
            </a:r>
            <a:endParaRPr lang="en-GB" sz="1000" dirty="0">
              <a:latin typeface="Tahoma"/>
            </a:endParaRPr>
          </a:p>
        </p:txBody>
      </p:sp>
      <p:pic>
        <p:nvPicPr>
          <p:cNvPr id="3" name="Picture 2" descr="GCA_ill2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487936" cy="2615952"/>
          </a:xfrm>
          <a:prstGeom prst="rect">
            <a:avLst/>
          </a:prstGeom>
        </p:spPr>
      </p:pic>
      <p:pic>
        <p:nvPicPr>
          <p:cNvPr id="2" name="Picture 1" descr="PongVideoGameCabine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8807"/>
            <a:ext cx="204312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392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8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134672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Ego Shooter (I)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92696"/>
            <a:ext cx="3882282" cy="286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3573016"/>
            <a:ext cx="3888432" cy="26916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Colley, Steve/Palmer, Howard/Thompson, Greg: Maze War, 1973-74, game for the minicomputer </a:t>
            </a:r>
            <a:r>
              <a:rPr lang="en-GB" sz="1200" dirty="0" err="1">
                <a:latin typeface="Tahoma" charset="0"/>
              </a:rPr>
              <a:t>Imlac</a:t>
            </a:r>
            <a:r>
              <a:rPr lang="en-GB" sz="1200" dirty="0">
                <a:latin typeface="Tahoma" charset="0"/>
              </a:rPr>
              <a:t> PDS-1.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Left: printout of a screenshot (from an implementation on the personal computer Xerox Star 8010), 1985-86</a:t>
            </a:r>
            <a:r>
              <a:rPr lang="en-GB" sz="1200" dirty="0" smtClean="0">
                <a:latin typeface="Tahoma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 </a:t>
            </a:r>
            <a:r>
              <a:rPr lang="en-GB" sz="1000" dirty="0" smtClean="0">
                <a:latin typeface="Tahoma" charset="0"/>
              </a:rPr>
              <a:t>Image source: URL</a:t>
            </a:r>
            <a:r>
              <a:rPr lang="en-GB" sz="1000" dirty="0">
                <a:latin typeface="Tahoma" charset="0"/>
              </a:rPr>
              <a:t>: http://</a:t>
            </a:r>
            <a:r>
              <a:rPr lang="en-GB" sz="1000" dirty="0" err="1">
                <a:latin typeface="Tahoma" charset="0"/>
              </a:rPr>
              <a:t>www.digibarn.com</a:t>
            </a:r>
            <a:r>
              <a:rPr lang="en-GB" sz="1000" dirty="0">
                <a:latin typeface="Tahoma" charset="0"/>
              </a:rPr>
              <a:t>/collections/games/</a:t>
            </a:r>
            <a:r>
              <a:rPr lang="en-GB" sz="1000" dirty="0" err="1">
                <a:latin typeface="Tahoma" charset="0"/>
              </a:rPr>
              <a:t>xerox</a:t>
            </a:r>
            <a:r>
              <a:rPr lang="en-GB" sz="1000" dirty="0">
                <a:latin typeface="Tahoma" charset="0"/>
              </a:rPr>
              <a:t>-maze-war/maze-</a:t>
            </a:r>
            <a:r>
              <a:rPr lang="en-GB" sz="1000" dirty="0" err="1">
                <a:latin typeface="Tahoma" charset="0"/>
              </a:rPr>
              <a:t>war.jpg</a:t>
            </a:r>
            <a:endParaRPr lang="en-GB" sz="1000" dirty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Right: child playing Maze War on an </a:t>
            </a:r>
            <a:r>
              <a:rPr lang="en-GB" sz="1200" dirty="0" err="1">
                <a:latin typeface="Tahoma" charset="0"/>
              </a:rPr>
              <a:t>Imlac</a:t>
            </a:r>
            <a:r>
              <a:rPr lang="en-GB" sz="1200" dirty="0">
                <a:latin typeface="Tahoma" charset="0"/>
              </a:rPr>
              <a:t> PDS-1, 30th Maze War Anniversary Event, </a:t>
            </a:r>
            <a:r>
              <a:rPr lang="en-GB" sz="1200" dirty="0" err="1">
                <a:latin typeface="Tahoma" charset="0"/>
              </a:rPr>
              <a:t>DigiBarn</a:t>
            </a:r>
            <a:r>
              <a:rPr lang="en-GB" sz="1200" dirty="0">
                <a:latin typeface="Tahoma" charset="0"/>
              </a:rPr>
              <a:t> Computer Museum, Mountain View/California 6th-7th November 2004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</a:t>
            </a:r>
            <a:r>
              <a:rPr lang="en-GB" sz="1000" dirty="0" err="1">
                <a:latin typeface="Tahoma" charset="0"/>
              </a:rPr>
              <a:t>URL:http</a:t>
            </a:r>
            <a:r>
              <a:rPr lang="en-GB" sz="1000" dirty="0">
                <a:latin typeface="Tahoma" charset="0"/>
              </a:rPr>
              <a:t>://</a:t>
            </a:r>
            <a:r>
              <a:rPr lang="en-GB" sz="1000" dirty="0" err="1">
                <a:latin typeface="Tahoma" charset="0"/>
              </a:rPr>
              <a:t>www.digibarn.com</a:t>
            </a:r>
            <a:r>
              <a:rPr lang="en-GB" sz="1000" dirty="0">
                <a:latin typeface="Tahoma" charset="0"/>
              </a:rPr>
              <a:t>/history/04-VCF7-MazeWar/</a:t>
            </a:r>
            <a:r>
              <a:rPr lang="en-GB" sz="1000" dirty="0" err="1">
                <a:latin typeface="Tahoma" charset="0"/>
              </a:rPr>
              <a:t>imlac</a:t>
            </a:r>
            <a:r>
              <a:rPr lang="en-GB" sz="1000" dirty="0">
                <a:latin typeface="Tahoma" charset="0"/>
              </a:rPr>
              <a:t>-maze-kids/DSC00804.JPG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166798" cy="312759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99992" y="3789040"/>
            <a:ext cx="4464496" cy="87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Bowery, James Allan: </a:t>
            </a:r>
            <a:r>
              <a:rPr lang="en-GB" sz="1200" dirty="0" err="1">
                <a:latin typeface="Tahoma" charset="0"/>
              </a:rPr>
              <a:t>Spasim</a:t>
            </a:r>
            <a:r>
              <a:rPr lang="en-GB" sz="1200" dirty="0">
                <a:latin typeface="Tahoma" charset="0"/>
              </a:rPr>
              <a:t>, 1973-74, multiplayer online game for the PLATO (Programmed Logic for Automated Teaching Operations) system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 from</a:t>
            </a:r>
            <a:r>
              <a:rPr lang="en-GB" sz="1000" dirty="0">
                <a:latin typeface="Tahoma" charset="0"/>
              </a:rPr>
              <a:t>: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watch?v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smtClean="0">
                <a:latin typeface="Tahoma" charset="0"/>
              </a:rPr>
              <a:t>nMZv5Akcum8</a:t>
            </a:r>
            <a:endParaRPr lang="en-GB" sz="1000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9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266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Ego Shooter (II)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7"/>
            <a:ext cx="3744416" cy="29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3645024"/>
            <a:ext cx="396044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Rotberg</a:t>
            </a:r>
            <a:r>
              <a:rPr lang="en-GB" sz="1200" dirty="0">
                <a:latin typeface="Tahoma" charset="0"/>
              </a:rPr>
              <a:t>, Ed/Hoff, Morgan: </a:t>
            </a:r>
            <a:r>
              <a:rPr lang="en-GB" sz="1200" dirty="0" err="1">
                <a:latin typeface="Tahoma" charset="0"/>
              </a:rPr>
              <a:t>Battlezone</a:t>
            </a:r>
            <a:r>
              <a:rPr lang="en-GB" sz="1200" dirty="0">
                <a:latin typeface="Tahoma" charset="0"/>
              </a:rPr>
              <a:t>, Atari, 1980, arcade game</a:t>
            </a:r>
            <a:r>
              <a:rPr lang="en-GB" sz="1200" dirty="0" smtClean="0">
                <a:latin typeface="Tahoma" charset="0"/>
              </a:rPr>
              <a:t>. Screenshot from </a:t>
            </a:r>
            <a:r>
              <a:rPr lang="en-GB" sz="1200" dirty="0">
                <a:latin typeface="Tahoma" charset="0"/>
              </a:rPr>
              <a:t>URL: </a:t>
            </a:r>
            <a:r>
              <a:rPr lang="en-GB" sz="1200" dirty="0" smtClean="0">
                <a:latin typeface="Tahoma" charset="0"/>
              </a:rPr>
              <a:t>http:</a:t>
            </a:r>
            <a:r>
              <a:rPr lang="en-GB" sz="1200" dirty="0">
                <a:latin typeface="Tahoma" charset="0"/>
              </a:rPr>
              <a:t>//</a:t>
            </a:r>
            <a:r>
              <a:rPr lang="en-GB" sz="1200" dirty="0" err="1" smtClean="0">
                <a:latin typeface="Tahoma" charset="0"/>
              </a:rPr>
              <a:t>www.atari.com</a:t>
            </a:r>
            <a:r>
              <a:rPr lang="en-GB" sz="1200" dirty="0" smtClean="0">
                <a:latin typeface="Tahoma" charset="0"/>
              </a:rPr>
              <a:t>/play/</a:t>
            </a:r>
            <a:r>
              <a:rPr lang="en-GB" sz="1200" dirty="0" err="1" smtClean="0">
                <a:latin typeface="Tahoma" charset="0"/>
              </a:rPr>
              <a:t>atari</a:t>
            </a:r>
            <a:r>
              <a:rPr lang="en-GB" sz="1200" dirty="0" smtClean="0">
                <a:latin typeface="Tahoma" charset="0"/>
              </a:rPr>
              <a:t>/</a:t>
            </a:r>
            <a:r>
              <a:rPr lang="en-GB" sz="1200" dirty="0" err="1" smtClean="0">
                <a:latin typeface="Tahoma" charset="0"/>
              </a:rPr>
              <a:t>battlezone</a:t>
            </a:r>
            <a:endParaRPr lang="en-GB" sz="1000" dirty="0">
              <a:latin typeface="Tahoma" charset="0"/>
            </a:endParaRPr>
          </a:p>
        </p:txBody>
      </p:sp>
      <p:pic>
        <p:nvPicPr>
          <p:cNvPr id="2" name="Picture 1" descr="150348-the-eidolon-atari-8-bit-screenshot-a-guardian-drag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7"/>
            <a:ext cx="4195191" cy="299656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9992" y="3645024"/>
            <a:ext cx="4392488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Kellner</a:t>
            </a:r>
            <a:r>
              <a:rPr lang="en-GB" sz="1200" dirty="0">
                <a:latin typeface="Tahoma" charset="0"/>
              </a:rPr>
              <a:t>, Charlie/</a:t>
            </a:r>
            <a:r>
              <a:rPr lang="en-GB" sz="1200" dirty="0" err="1">
                <a:latin typeface="Tahoma" charset="0"/>
              </a:rPr>
              <a:t>Seleme</a:t>
            </a:r>
            <a:r>
              <a:rPr lang="en-GB" sz="1200" dirty="0">
                <a:latin typeface="Tahoma" charset="0"/>
              </a:rPr>
              <a:t>, Lance: The Eidolon, </a:t>
            </a:r>
            <a:r>
              <a:rPr lang="en-GB" sz="1200" dirty="0" err="1">
                <a:latin typeface="Tahoma" charset="0"/>
              </a:rPr>
              <a:t>Lucasfilm</a:t>
            </a:r>
            <a:r>
              <a:rPr lang="en-GB" sz="1200" dirty="0">
                <a:latin typeface="Tahoma" charset="0"/>
              </a:rPr>
              <a:t> Games/</a:t>
            </a:r>
            <a:r>
              <a:rPr lang="en-GB" sz="1200" dirty="0" err="1">
                <a:latin typeface="Tahoma" charset="0"/>
              </a:rPr>
              <a:t>Epyx</a:t>
            </a:r>
            <a:r>
              <a:rPr lang="en-GB" sz="1200" dirty="0">
                <a:latin typeface="Tahoma" charset="0"/>
              </a:rPr>
              <a:t>, 1985, computer game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www.mobygames.com</a:t>
            </a:r>
            <a:r>
              <a:rPr lang="en-GB" sz="1000" dirty="0">
                <a:latin typeface="Tahoma" charset="0"/>
              </a:rPr>
              <a:t>/game/atari-8-bit/eidolon/screenshots/gameShotId,150348/</a:t>
            </a:r>
          </a:p>
        </p:txBody>
      </p:sp>
    </p:spTree>
    <p:extLst>
      <p:ext uri="{BB962C8B-B14F-4D97-AF65-F5344CB8AC3E}">
        <p14:creationId xmlns:p14="http://schemas.microsoft.com/office/powerpoint/2010/main" val="3898757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Lucida Sans Unicode"/>
      </a:majorFont>
      <a:minorFont>
        <a:latin typeface="Times New Roman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2052</Words>
  <Application>Microsoft Macintosh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History of Computer Art</vt:lpstr>
      <vt:lpstr>Early Computer Games (I)</vt:lpstr>
      <vt:lpstr>Early Computer Games (II)</vt:lpstr>
      <vt:lpstr>Early Computer Games (III)</vt:lpstr>
      <vt:lpstr>Early Computer Games (IV)</vt:lpstr>
      <vt:lpstr>Arcade Games and Consoles (I)</vt:lpstr>
      <vt:lpstr>Arcade Games and Consoles (II)</vt:lpstr>
      <vt:lpstr>Ego Shooter (I)</vt:lpstr>
      <vt:lpstr>Ego Shooter (II)</vt:lpstr>
      <vt:lpstr>Ego Shooter (III)</vt:lpstr>
      <vt:lpstr>Ego Shooter (IV)</vt:lpstr>
      <vt:lpstr>Strategy Games/God Games (I)</vt:lpstr>
      <vt:lpstr>Strategy Games/God Games (II)</vt:lpstr>
      <vt:lpstr>Strategy Games /God Games (III)</vt:lpstr>
      <vt:lpstr>Strategy Games/God Games (IV)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Partizipation mit Kamera Von der Videokamera zum Kamera-Handy</dc:title>
  <cp:lastModifiedBy>Thomas</cp:lastModifiedBy>
  <cp:revision>387</cp:revision>
  <dcterms:modified xsi:type="dcterms:W3CDTF">2014-05-06T13:31:15Z</dcterms:modified>
</cp:coreProperties>
</file>