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257" r:id="rId4"/>
    <p:sldId id="275" r:id="rId5"/>
    <p:sldId id="260" r:id="rId6"/>
    <p:sldId id="276" r:id="rId7"/>
    <p:sldId id="280" r:id="rId8"/>
    <p:sldId id="261" r:id="rId9"/>
    <p:sldId id="282" r:id="rId10"/>
  </p:sldIdLst>
  <p:sldSz cx="9144000" cy="6858000" type="screen4x3"/>
  <p:notesSz cx="6858000" cy="9144000"/>
  <p:defaultTextStyle>
    <a:defPPr>
      <a:defRPr lang="en-GB"/>
    </a:defPPr>
    <a:lvl1pPr algn="l" defTabSz="449263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ＭＳ Ｐゴシック" charset="0"/>
        <a:cs typeface="Lucida Sans Unicode" charset="0"/>
      </a:defRPr>
    </a:lvl1pPr>
    <a:lvl2pPr marL="457200" algn="l" defTabSz="449263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ＭＳ Ｐゴシック" charset="0"/>
        <a:cs typeface="Lucida Sans Unicode" charset="0"/>
      </a:defRPr>
    </a:lvl2pPr>
    <a:lvl3pPr marL="914400" algn="l" defTabSz="449263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ＭＳ Ｐゴシック" charset="0"/>
        <a:cs typeface="Lucida Sans Unicode" charset="0"/>
      </a:defRPr>
    </a:lvl3pPr>
    <a:lvl4pPr marL="1371600" algn="l" defTabSz="449263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ＭＳ Ｐゴシック" charset="0"/>
        <a:cs typeface="Lucida Sans Unicode" charset="0"/>
      </a:defRPr>
    </a:lvl4pPr>
    <a:lvl5pPr marL="1828800" algn="l" defTabSz="449263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ＭＳ Ｐゴシック" charset="0"/>
        <a:cs typeface="Lucida Sans Unicode" charset="0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Lucida Sans Unicode" charset="0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Lucida Sans Unicode" charset="0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Lucida Sans Unicode" charset="0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Lucida Sans Unicode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/>
  </p:normalViewPr>
  <p:slideViewPr>
    <p:cSldViewPr>
      <p:cViewPr varScale="1">
        <p:scale>
          <a:sx n="134" d="100"/>
          <a:sy n="134" d="100"/>
        </p:scale>
        <p:origin x="-1712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5DB4079-58C7-3E4E-8546-B35AD5068AB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80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862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86200" y="0"/>
            <a:ext cx="296862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2053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6025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8686800"/>
            <a:ext cx="296862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6862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44DF1352-EEC7-C041-B8E7-F2EF95F5CD0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1176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E30C221-263E-C248-9130-9411936DC62F}" type="slidenum">
              <a:rPr lang="en-GB"/>
              <a:pPr/>
              <a:t>1</a:t>
            </a:fld>
            <a:endParaRPr lang="en-GB"/>
          </a:p>
        </p:txBody>
      </p:sp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52FE6E6-01DF-B54C-B7AE-AF17139A9C90}" type="slidenum">
              <a:rPr lang="en-GB"/>
              <a:pPr/>
              <a:t>2</a:t>
            </a:fld>
            <a:endParaRPr lang="en-GB"/>
          </a:p>
        </p:txBody>
      </p:sp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45803BE-D05D-C04E-9EA5-9C237D6F7ACA}" type="slidenum">
              <a:rPr lang="en-GB"/>
              <a:pPr/>
              <a:t>3</a:t>
            </a:fld>
            <a:endParaRPr lang="en-GB"/>
          </a:p>
        </p:txBody>
      </p:sp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45803BE-D05D-C04E-9EA5-9C237D6F7ACA}" type="slidenum">
              <a:rPr lang="en-GB"/>
              <a:pPr/>
              <a:t>4</a:t>
            </a:fld>
            <a:endParaRPr lang="en-GB"/>
          </a:p>
        </p:txBody>
      </p:sp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091DEF3-5C72-D849-B37F-B250D2550F91}" type="slidenum">
              <a:rPr lang="en-GB"/>
              <a:pPr/>
              <a:t>5</a:t>
            </a:fld>
            <a:endParaRPr lang="en-GB"/>
          </a:p>
        </p:txBody>
      </p:sp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45803BE-D05D-C04E-9EA5-9C237D6F7ACA}" type="slidenum">
              <a:rPr lang="en-GB"/>
              <a:pPr/>
              <a:t>6</a:t>
            </a:fld>
            <a:endParaRPr lang="en-GB"/>
          </a:p>
        </p:txBody>
      </p:sp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45803BE-D05D-C04E-9EA5-9C237D6F7ACA}" type="slidenum">
              <a:rPr lang="en-GB"/>
              <a:pPr/>
              <a:t>7</a:t>
            </a:fld>
            <a:endParaRPr lang="en-GB"/>
          </a:p>
        </p:txBody>
      </p:sp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F58A25A-A44A-F340-B769-1A471CC64426}" type="slidenum">
              <a:rPr lang="en-GB"/>
              <a:pPr/>
              <a:t>8</a:t>
            </a:fld>
            <a:endParaRPr lang="en-GB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03EB5C4-6BFA-DA4C-8F2C-022D4F7AACB6}" type="slidenum">
              <a:rPr lang="en-GB"/>
              <a:pPr/>
              <a:t>9</a:t>
            </a:fld>
            <a:endParaRPr lang="en-GB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17F9F5-7165-6941-BA7D-B94418CCCF7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35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707BAED-556E-8647-82E2-214F7ED52AA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803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513" y="463550"/>
            <a:ext cx="1941512" cy="5751513"/>
          </a:xfrm>
        </p:spPr>
        <p:txBody>
          <a:bodyPr vert="eaVert"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75313" cy="5751513"/>
          </a:xfr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857516-AE59-744F-9E0B-79FB99E73B7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381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69225" cy="1431925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fld id="{914F83EE-5C53-1D4A-A590-B4CBD83BF96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888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3269E0F-53AE-BE41-AD09-DE29D380934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57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7B700D3-B1EA-7F4E-BC6D-2A3D87DD1ED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300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08412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33CF0DA-7316-E849-9270-04F9D6D5EB6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410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8F404DE-3ED5-3F4D-85A5-D9F05E130BA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539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F911054-BB46-5142-A594-01400BD65DB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578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40978F3-DD73-D144-A3BE-45B939D3009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868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68DC29D-2332-A943-A22D-355327D82C7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354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FBB88BC-DDCC-AC49-868D-2CE52F3BFE7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427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6922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Klicken Sie, um das Format des Titeltextes zu bearbeiten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9225" cy="423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Klicken Sie, um die Formate des Gliederungstextes zu bearbeiten</a:t>
            </a:r>
          </a:p>
          <a:p>
            <a:pPr lvl="1"/>
            <a:r>
              <a:rPr lang="en-GB"/>
              <a:t>Zweite Gliederungsebene</a:t>
            </a:r>
          </a:p>
          <a:p>
            <a:pPr lvl="2"/>
            <a:r>
              <a:rPr lang="en-GB"/>
              <a:t>Dritte Gliederungsebene</a:t>
            </a:r>
          </a:p>
          <a:p>
            <a:pPr lvl="3"/>
            <a:r>
              <a:rPr lang="en-GB"/>
              <a:t>Vierte Gliederungsebene</a:t>
            </a:r>
          </a:p>
          <a:p>
            <a:pPr lvl="4"/>
            <a:r>
              <a:rPr lang="en-GB"/>
              <a:t>Fünfte Gliederungsebene</a:t>
            </a:r>
          </a:p>
          <a:p>
            <a:pPr lvl="4"/>
            <a:r>
              <a:rPr lang="en-GB"/>
              <a:t>Sechste Gliederungsebene</a:t>
            </a:r>
          </a:p>
          <a:p>
            <a:pPr lvl="4"/>
            <a:r>
              <a:rPr lang="en-GB"/>
              <a:t>Siebente Gliederungsebene</a:t>
            </a:r>
          </a:p>
          <a:p>
            <a:pPr lvl="4"/>
            <a:r>
              <a:rPr lang="en-GB"/>
              <a:t>Achte Gliederungsebene</a:t>
            </a:r>
          </a:p>
          <a:p>
            <a:pPr lvl="4"/>
            <a:r>
              <a:rPr lang="en-GB"/>
              <a:t>Neunte Gliederungsebene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1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1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F50F462E-87D8-6D46-9A86-87E597633445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Lucida Sans Unicode" charset="0"/>
          <a:cs typeface="Lucida Sans Unicode" charset="0"/>
        </a:defRPr>
      </a:lvl2pPr>
      <a:lvl3pPr algn="ctr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Lucida Sans Unicode" charset="0"/>
          <a:cs typeface="Lucida Sans Unicode" charset="0"/>
        </a:defRPr>
      </a:lvl3pPr>
      <a:lvl4pPr algn="ctr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Lucida Sans Unicode" charset="0"/>
          <a:cs typeface="Lucida Sans Unicode" charset="0"/>
        </a:defRPr>
      </a:lvl4pPr>
      <a:lvl5pPr algn="ctr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Lucida Sans Unicode" charset="0"/>
          <a:cs typeface="Lucida Sans Unicode" charset="0"/>
        </a:defRPr>
      </a:lvl5pPr>
      <a:lvl6pPr marL="457200" algn="ctr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Lucida Sans Unicode" charset="0"/>
          <a:cs typeface="Lucida Sans Unicode" charset="0"/>
        </a:defRPr>
      </a:lvl6pPr>
      <a:lvl7pPr marL="914400" algn="ctr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Lucida Sans Unicode" charset="0"/>
          <a:cs typeface="Lucida Sans Unicode" charset="0"/>
        </a:defRPr>
      </a:lvl7pPr>
      <a:lvl8pPr marL="1371600" algn="ctr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Lucida Sans Unicode" charset="0"/>
          <a:cs typeface="Lucida Sans Unicode" charset="0"/>
        </a:defRPr>
      </a:lvl8pPr>
      <a:lvl9pPr marL="1828800" algn="ctr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Lucida Sans Unicode" charset="0"/>
          <a:cs typeface="Lucida Sans Unicode" charset="0"/>
        </a:defRPr>
      </a:lvl9pPr>
    </p:titleStyle>
    <p:bodyStyle>
      <a:lvl1pPr marL="339725" indent="-339725" algn="l" defTabSz="449263" rtl="0" fontAlgn="base">
        <a:lnSpc>
          <a:spcPct val="90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39775" indent="-282575" algn="l" defTabSz="449263" rtl="0" fontAlgn="base">
        <a:lnSpc>
          <a:spcPct val="90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800">
          <a:solidFill>
            <a:srgbClr val="000000"/>
          </a:solidFill>
          <a:latin typeface="+mn-lt"/>
          <a:ea typeface="Lucida Sans Unicode" charset="0"/>
          <a:cs typeface="+mn-cs"/>
        </a:defRPr>
      </a:lvl2pPr>
      <a:lvl3pPr marL="1143000" indent="-228600" algn="l" defTabSz="449263" rtl="0" fontAlgn="base">
        <a:lnSpc>
          <a:spcPct val="90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400">
          <a:solidFill>
            <a:srgbClr val="000000"/>
          </a:solidFill>
          <a:latin typeface="+mn-lt"/>
          <a:ea typeface="Lucida Sans Unicode" charset="0"/>
          <a:cs typeface="+mn-cs"/>
        </a:defRPr>
      </a:lvl3pPr>
      <a:lvl4pPr marL="1600200" indent="-228600" algn="l" defTabSz="449263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000">
          <a:solidFill>
            <a:srgbClr val="000000"/>
          </a:solidFill>
          <a:latin typeface="+mn-lt"/>
          <a:ea typeface="Lucida Sans Unicode" charset="0"/>
          <a:cs typeface="+mn-cs"/>
        </a:defRPr>
      </a:lvl4pPr>
      <a:lvl5pPr marL="2057400" indent="-228600" algn="l" defTabSz="449263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000000"/>
          </a:solidFill>
          <a:latin typeface="+mn-lt"/>
          <a:ea typeface="Lucida Sans Unicode" charset="0"/>
          <a:cs typeface="+mn-cs"/>
        </a:defRPr>
      </a:lvl5pPr>
      <a:lvl6pPr marL="2514600" indent="-228600" algn="l" defTabSz="449263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000000"/>
          </a:solidFill>
          <a:latin typeface="+mn-lt"/>
          <a:ea typeface="Lucida Sans Unicode" charset="0"/>
          <a:cs typeface="+mn-cs"/>
        </a:defRPr>
      </a:lvl6pPr>
      <a:lvl7pPr marL="2971800" indent="-228600" algn="l" defTabSz="449263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000000"/>
          </a:solidFill>
          <a:latin typeface="+mn-lt"/>
          <a:ea typeface="Lucida Sans Unicode" charset="0"/>
          <a:cs typeface="+mn-cs"/>
        </a:defRPr>
      </a:lvl7pPr>
      <a:lvl8pPr marL="3429000" indent="-228600" algn="l" defTabSz="449263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000000"/>
          </a:solidFill>
          <a:latin typeface="+mn-lt"/>
          <a:ea typeface="Lucida Sans Unicode" charset="0"/>
          <a:cs typeface="+mn-cs"/>
        </a:defRPr>
      </a:lvl8pPr>
      <a:lvl9pPr marL="3886200" indent="-228600" algn="l" defTabSz="449263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000000"/>
          </a:solidFill>
          <a:latin typeface="+mn-lt"/>
          <a:ea typeface="Lucida Sans Unicode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ADEA02B-971E-5D45-A320-5F96BC9EF7F6}" type="slidenum">
              <a:rPr lang="en-GB"/>
              <a:pPr/>
              <a:t>1</a:t>
            </a:fld>
            <a:endParaRPr lang="en-GB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755576" y="846946"/>
            <a:ext cx="7704856" cy="771623"/>
          </a:xfrm>
          <a:solidFill>
            <a:srgbClr val="C0C0C0"/>
          </a:solidFill>
          <a:ln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 typeface="Bitstream Vera Sans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latin typeface="Bitstream Vera Sans" charset="0"/>
              </a:rPr>
              <a:t>History of Computer Art</a:t>
            </a:r>
            <a:endParaRPr lang="en-GB" sz="2400" dirty="0">
              <a:latin typeface="Bitstream Vera Sans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403648" y="2276872"/>
            <a:ext cx="6400800" cy="291323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457200" lvl="1" indent="0" algn="ctr">
              <a:lnSpc>
                <a:spcPct val="100000"/>
              </a:lnSpc>
              <a:spcBef>
                <a:spcPts val="500"/>
              </a:spcBef>
              <a:buFont typeface="Times New Roman" charset="0"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sz="2000" b="1" dirty="0" smtClean="0">
                <a:latin typeface="Tahoma" charset="0"/>
              </a:rPr>
              <a:t>Part </a:t>
            </a:r>
            <a:r>
              <a:rPr lang="en-GB" sz="2000" b="1" dirty="0" smtClean="0">
                <a:latin typeface="Tahoma" charset="0"/>
              </a:rPr>
              <a:t>XI: Pervasive Games</a:t>
            </a:r>
            <a:endParaRPr lang="en-GB" sz="2000" b="1" dirty="0" smtClean="0">
              <a:latin typeface="Tahoma" charset="0"/>
            </a:endParaRPr>
          </a:p>
          <a:p>
            <a:pPr marL="457200" lvl="1" indent="0" algn="ctr">
              <a:lnSpc>
                <a:spcPct val="100000"/>
              </a:lnSpc>
              <a:spcBef>
                <a:spcPts val="500"/>
              </a:spcBef>
              <a:buFont typeface="Times New Roman" charset="0"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sz="2000" dirty="0" smtClean="0">
                <a:latin typeface="Tahoma" charset="0"/>
              </a:rPr>
              <a:t>Seminar, 28</a:t>
            </a:r>
            <a:r>
              <a:rPr lang="en-GB" sz="2000" baseline="30000" dirty="0" smtClean="0">
                <a:latin typeface="Tahoma" charset="0"/>
              </a:rPr>
              <a:t>nd</a:t>
            </a:r>
            <a:r>
              <a:rPr lang="en-GB" sz="2000" dirty="0" smtClean="0">
                <a:latin typeface="Tahoma" charset="0"/>
              </a:rPr>
              <a:t> April 2014</a:t>
            </a:r>
            <a:endParaRPr lang="en-GB" sz="2000" dirty="0">
              <a:latin typeface="Tahoma" charset="0"/>
            </a:endParaRPr>
          </a:p>
          <a:p>
            <a:pPr marL="457200" lvl="1" indent="0" algn="ctr">
              <a:lnSpc>
                <a:spcPct val="100000"/>
              </a:lnSpc>
              <a:spcBef>
                <a:spcPts val="500"/>
              </a:spcBef>
              <a:buFont typeface="Times New Roman" charset="0"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sz="2000" dirty="0" smtClean="0">
                <a:latin typeface="Tahoma" charset="0"/>
              </a:rPr>
              <a:t>Danube University </a:t>
            </a:r>
            <a:r>
              <a:rPr lang="en-GB" sz="2000" dirty="0" err="1" smtClean="0">
                <a:latin typeface="Tahoma" charset="0"/>
              </a:rPr>
              <a:t>Krems</a:t>
            </a:r>
            <a:endParaRPr lang="en-GB" sz="2000" dirty="0">
              <a:latin typeface="Tahoma" charset="0"/>
            </a:endParaRPr>
          </a:p>
          <a:p>
            <a:pPr marL="457200" lvl="1" indent="0" algn="ctr">
              <a:lnSpc>
                <a:spcPct val="100000"/>
              </a:lnSpc>
              <a:spcBef>
                <a:spcPts val="500"/>
              </a:spcBef>
              <a:buFont typeface="Times New Roman" charset="0"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sz="2000" dirty="0" smtClean="0">
                <a:latin typeface="Tahoma" charset="0"/>
              </a:rPr>
              <a:t>Department for Arts and Image Science</a:t>
            </a:r>
          </a:p>
          <a:p>
            <a:pPr marL="457200" lvl="1" indent="0" algn="ctr">
              <a:lnSpc>
                <a:spcPct val="100000"/>
              </a:lnSpc>
              <a:spcBef>
                <a:spcPts val="500"/>
              </a:spcBef>
              <a:buFont typeface="Times New Roman" charset="0"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sz="2000" dirty="0" err="1" smtClean="0">
                <a:latin typeface="Tahoma" charset="0"/>
              </a:rPr>
              <a:t>MediaArtHistories</a:t>
            </a:r>
            <a:r>
              <a:rPr lang="en-GB" sz="2000" dirty="0" smtClean="0">
                <a:latin typeface="Tahoma" charset="0"/>
              </a:rPr>
              <a:t>: Masters of Art</a:t>
            </a:r>
            <a:endParaRPr lang="en-GB" sz="2000" dirty="0">
              <a:latin typeface="Tahoma" charset="0"/>
            </a:endParaRPr>
          </a:p>
          <a:p>
            <a:pPr marL="457200" lvl="1" indent="0" algn="ctr">
              <a:lnSpc>
                <a:spcPct val="100000"/>
              </a:lnSpc>
              <a:spcBef>
                <a:spcPts val="500"/>
              </a:spcBef>
              <a:buFont typeface="Times New Roman" charset="0"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endParaRPr lang="de-DE" sz="2000" dirty="0">
              <a:latin typeface="Tahoma" charset="0"/>
            </a:endParaRPr>
          </a:p>
          <a:p>
            <a:pPr marL="0" indent="0" algn="r">
              <a:buFont typeface="Times New Roman" charset="0"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de-DE" sz="2000" dirty="0">
                <a:latin typeface="Tahoma" charset="0"/>
              </a:rPr>
              <a:t>Thomas Dreher</a:t>
            </a:r>
            <a:endParaRPr lang="de-DE" sz="2000" i="1" dirty="0">
              <a:latin typeface="Tahoma" charset="0"/>
            </a:endParaRPr>
          </a:p>
          <a:p>
            <a:pPr marL="0" indent="0" algn="r">
              <a:buFont typeface="Times New Roman" charset="0"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de-DE" sz="1200" dirty="0" smtClean="0">
                <a:latin typeface="Tahoma" charset="0"/>
              </a:rPr>
              <a:t>URL: http</a:t>
            </a:r>
            <a:r>
              <a:rPr lang="de-DE" sz="1200" dirty="0">
                <a:latin typeface="Tahoma" charset="0"/>
              </a:rPr>
              <a:t>://</a:t>
            </a:r>
            <a:r>
              <a:rPr lang="de-DE" sz="1200" dirty="0" err="1">
                <a:latin typeface="Tahoma" charset="0"/>
              </a:rPr>
              <a:t>dreher.netzliteratur.net</a:t>
            </a:r>
            <a:endParaRPr lang="en-GB" sz="1200" dirty="0">
              <a:latin typeface="Tahom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87824" y="1772816"/>
            <a:ext cx="40324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Tahoma"/>
              </a:rPr>
              <a:t>URL: http</a:t>
            </a:r>
            <a:r>
              <a:rPr lang="en-US" sz="1200" dirty="0">
                <a:solidFill>
                  <a:schemeClr val="tx1"/>
                </a:solidFill>
                <a:latin typeface="Tahoma"/>
              </a:rPr>
              <a:t>://</a:t>
            </a:r>
            <a:r>
              <a:rPr lang="en-US" sz="1200" dirty="0" err="1">
                <a:solidFill>
                  <a:schemeClr val="tx1"/>
                </a:solidFill>
                <a:latin typeface="Tahoma"/>
              </a:rPr>
              <a:t>iasl.uni-muenchen.de</a:t>
            </a:r>
            <a:r>
              <a:rPr lang="en-US" sz="1200" dirty="0">
                <a:solidFill>
                  <a:schemeClr val="tx1"/>
                </a:solidFill>
                <a:latin typeface="Tahoma"/>
              </a:rPr>
              <a:t>/links/</a:t>
            </a:r>
            <a:r>
              <a:rPr lang="en-US" sz="1200" dirty="0" err="1">
                <a:solidFill>
                  <a:schemeClr val="tx1"/>
                </a:solidFill>
                <a:latin typeface="Tahoma"/>
              </a:rPr>
              <a:t>GCA_Indexe.html</a:t>
            </a:r>
            <a:endParaRPr lang="en-US" sz="1200" dirty="0">
              <a:solidFill>
                <a:schemeClr val="tx1"/>
              </a:solidFill>
              <a:latin typeface="Tahoma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19C5482-A371-7849-AB24-DBBA5B49303B}" type="slidenum">
              <a:rPr lang="en-GB"/>
              <a:pPr/>
              <a:t>2</a:t>
            </a:fld>
            <a:endParaRPr lang="en-GB"/>
          </a:p>
        </p:txBody>
      </p:sp>
      <p:pic>
        <p:nvPicPr>
          <p:cNvPr id="7" name="Picture 6" descr="GCA_ill2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5184576" cy="2340969"/>
          </a:xfrm>
          <a:prstGeom prst="rect">
            <a:avLst/>
          </a:prstGeom>
        </p:spPr>
      </p:pic>
      <p:pic>
        <p:nvPicPr>
          <p:cNvPr id="9" name="Picture 8" descr="GCA_ill20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06578"/>
            <a:ext cx="4896544" cy="3651422"/>
          </a:xfrm>
          <a:prstGeom prst="rect">
            <a:avLst/>
          </a:prstGeom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220072" y="3212976"/>
            <a:ext cx="3528392" cy="238744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spcBef>
                <a:spcPts val="750"/>
              </a:spcBef>
              <a:buFont typeface="Tahoma" charset="0"/>
              <a:buNone/>
            </a:pPr>
            <a:r>
              <a:rPr lang="en-GB" sz="1200" dirty="0" err="1">
                <a:latin typeface="Tahoma" charset="0"/>
              </a:rPr>
              <a:t>Möller</a:t>
            </a:r>
            <a:r>
              <a:rPr lang="en-GB" sz="1200" dirty="0">
                <a:latin typeface="Tahoma" charset="0"/>
              </a:rPr>
              <a:t>, Christian: Space (</a:t>
            </a:r>
            <a:r>
              <a:rPr lang="en-GB" sz="1200" dirty="0" err="1">
                <a:latin typeface="Tahoma" charset="0"/>
              </a:rPr>
              <a:t>im</a:t>
            </a:r>
            <a:r>
              <a:rPr lang="en-GB" sz="1200" dirty="0">
                <a:latin typeface="Tahoma" charset="0"/>
              </a:rPr>
              <a:t>)Balance, 1992, pavilion with reactive installation in the interior space, </a:t>
            </a:r>
            <a:r>
              <a:rPr lang="en-GB" sz="1200" dirty="0" err="1">
                <a:latin typeface="Tahoma" charset="0"/>
              </a:rPr>
              <a:t>Donaulände</a:t>
            </a:r>
            <a:r>
              <a:rPr lang="en-GB" sz="1200" dirty="0">
                <a:latin typeface="Tahoma" charset="0"/>
              </a:rPr>
              <a:t>, Linz.</a:t>
            </a:r>
          </a:p>
          <a:p>
            <a:pPr>
              <a:lnSpc>
                <a:spcPct val="100000"/>
              </a:lnSpc>
              <a:spcBef>
                <a:spcPts val="750"/>
              </a:spcBef>
              <a:buFont typeface="Tahoma" charset="0"/>
              <a:buNone/>
            </a:pPr>
            <a:r>
              <a:rPr lang="en-GB" sz="1200" dirty="0">
                <a:latin typeface="Tahoma" charset="0"/>
              </a:rPr>
              <a:t>Top: vertical plan (</a:t>
            </a:r>
            <a:r>
              <a:rPr lang="en-GB" sz="1200" dirty="0" err="1">
                <a:latin typeface="Tahoma" charset="0"/>
              </a:rPr>
              <a:t>Möller</a:t>
            </a:r>
            <a:r>
              <a:rPr lang="en-GB" sz="1200" dirty="0">
                <a:latin typeface="Tahoma" charset="0"/>
              </a:rPr>
              <a:t>: Space 1992, p.158)</a:t>
            </a:r>
            <a:r>
              <a:rPr lang="en-GB" sz="1200" dirty="0" smtClean="0">
                <a:latin typeface="Tahoma" charset="0"/>
              </a:rPr>
              <a:t>. </a:t>
            </a:r>
          </a:p>
          <a:p>
            <a:pPr>
              <a:lnSpc>
                <a:spcPct val="100000"/>
              </a:lnSpc>
              <a:spcBef>
                <a:spcPts val="750"/>
              </a:spcBef>
              <a:buFont typeface="Tahoma" charset="0"/>
              <a:buNone/>
            </a:pPr>
            <a:r>
              <a:rPr lang="en-GB" sz="1000" dirty="0" smtClean="0">
                <a:latin typeface="Tahoma" charset="0"/>
              </a:rPr>
              <a:t>Image source: URL: </a:t>
            </a:r>
            <a:r>
              <a:rPr lang="da-DK" sz="1000" dirty="0" smtClean="0">
                <a:latin typeface="Tahoma" charset="0"/>
              </a:rPr>
              <a:t>http</a:t>
            </a:r>
            <a:r>
              <a:rPr lang="da-DK" sz="1000" dirty="0">
                <a:latin typeface="Tahoma" charset="0"/>
              </a:rPr>
              <a:t>://90.146.8.18/de/</a:t>
            </a:r>
            <a:r>
              <a:rPr lang="da-DK" sz="1000" dirty="0" err="1">
                <a:latin typeface="Tahoma" charset="0"/>
              </a:rPr>
              <a:t>archiv_files</a:t>
            </a:r>
            <a:r>
              <a:rPr lang="da-DK" sz="1000" dirty="0">
                <a:latin typeface="Tahoma" charset="0"/>
              </a:rPr>
              <a:t>/19921/1992_155.pdf</a:t>
            </a:r>
            <a:endParaRPr lang="en-GB" sz="1000" dirty="0">
              <a:latin typeface="Tahoma" charset="0"/>
            </a:endParaRPr>
          </a:p>
          <a:p>
            <a:pPr>
              <a:lnSpc>
                <a:spcPct val="100000"/>
              </a:lnSpc>
              <a:spcBef>
                <a:spcPts val="750"/>
              </a:spcBef>
              <a:buFont typeface="Tahoma" charset="0"/>
              <a:buNone/>
            </a:pPr>
            <a:r>
              <a:rPr lang="en-GB" sz="1200" dirty="0">
                <a:latin typeface="Tahoma" charset="0"/>
              </a:rPr>
              <a:t>Bottom: The pavilion´s interior with one of the two projections and an observer standing on the platform with a modifiable gradient</a:t>
            </a:r>
            <a:r>
              <a:rPr lang="en-GB" sz="1200" dirty="0" smtClean="0">
                <a:latin typeface="Tahoma" charset="0"/>
              </a:rPr>
              <a:t>. </a:t>
            </a:r>
          </a:p>
          <a:p>
            <a:pPr>
              <a:lnSpc>
                <a:spcPct val="100000"/>
              </a:lnSpc>
              <a:spcBef>
                <a:spcPts val="750"/>
              </a:spcBef>
              <a:buFont typeface="Tahoma" charset="0"/>
              <a:buNone/>
            </a:pPr>
            <a:r>
              <a:rPr lang="en-GB" sz="1000" dirty="0" smtClean="0">
                <a:latin typeface="Tahoma" charset="0"/>
              </a:rPr>
              <a:t>Image source</a:t>
            </a:r>
            <a:r>
              <a:rPr lang="en-GB" sz="1000" dirty="0">
                <a:latin typeface="Tahoma" charset="0"/>
              </a:rPr>
              <a:t>: URL: http://</a:t>
            </a:r>
            <a:r>
              <a:rPr lang="en-GB" sz="1000" dirty="0" err="1">
                <a:latin typeface="Tahoma" charset="0"/>
              </a:rPr>
              <a:t>www.christian-moeller.com</a:t>
            </a:r>
            <a:r>
              <a:rPr lang="en-GB" sz="1000" dirty="0">
                <a:latin typeface="Tahoma" charset="0"/>
              </a:rPr>
              <a:t>/</a:t>
            </a:r>
            <a:r>
              <a:rPr lang="en-GB" sz="1000" dirty="0" err="1">
                <a:latin typeface="Tahoma" charset="0"/>
              </a:rPr>
              <a:t>display.php?project_id</a:t>
            </a:r>
            <a:r>
              <a:rPr lang="en-GB" sz="1000" dirty="0">
                <a:latin typeface="Tahoma" charset="0"/>
              </a:rPr>
              <a:t>=18&amp;play=true</a:t>
            </a:r>
            <a:endParaRPr lang="en-GB" sz="1000" dirty="0">
              <a:latin typeface="Tahoma" charset="0"/>
            </a:endParaRPr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323528" y="332656"/>
            <a:ext cx="8496944" cy="586957"/>
          </a:xfrm>
          <a:solidFill>
            <a:srgbClr val="C0C0C0"/>
          </a:solidFill>
          <a:ln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 typeface="Bitstream Vera Sans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dirty="0" err="1" smtClean="0">
                <a:latin typeface="Bitstream Vera Sans" charset="0"/>
              </a:rPr>
              <a:t>Spatialization</a:t>
            </a:r>
            <a:r>
              <a:rPr lang="en-GB" sz="3200" dirty="0" smtClean="0">
                <a:latin typeface="Bitstream Vera Sans" charset="0"/>
              </a:rPr>
              <a:t> (I)</a:t>
            </a:r>
            <a:endParaRPr lang="en-GB" sz="3200" dirty="0">
              <a:latin typeface="Bitstream Vera Sans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74B6AC9-9517-D64B-9E31-888B4402C429}" type="slidenum">
              <a:rPr lang="en-GB"/>
              <a:pPr/>
              <a:t>3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107504" y="548680"/>
            <a:ext cx="8928992" cy="463846"/>
          </a:xfrm>
          <a:solidFill>
            <a:srgbClr val="C0C0C0"/>
          </a:solidFill>
          <a:ln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 typeface="Bitstream Vera Sans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dirty="0" err="1" smtClean="0">
                <a:latin typeface="Bitstream Vera Sans" charset="0"/>
              </a:rPr>
              <a:t>Spatialization</a:t>
            </a:r>
            <a:r>
              <a:rPr lang="en-GB" sz="2400" dirty="0" smtClean="0">
                <a:latin typeface="Bitstream Vera Sans" charset="0"/>
              </a:rPr>
              <a:t> (</a:t>
            </a:r>
            <a:r>
              <a:rPr lang="en-GB" sz="2400" dirty="0" smtClean="0">
                <a:latin typeface="Bitstream Vera Sans" charset="0"/>
              </a:rPr>
              <a:t>II)</a:t>
            </a:r>
            <a:endParaRPr lang="en-GB" sz="1800" dirty="0">
              <a:latin typeface="Bitstream Vera Sans" charset="0"/>
            </a:endParaRP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07504" y="4941168"/>
            <a:ext cx="8928992" cy="5292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spcBef>
                <a:spcPts val="750"/>
              </a:spcBef>
              <a:buFont typeface="Tahoma" charset="0"/>
              <a:buNone/>
            </a:pPr>
            <a:r>
              <a:rPr lang="en-GB" sz="1200" dirty="0">
                <a:latin typeface="Tahoma" charset="0"/>
              </a:rPr>
              <a:t>Time´s Up: Sonic Pong, 1999, reactive installation</a:t>
            </a:r>
            <a:r>
              <a:rPr lang="en-GB" sz="1200" dirty="0" smtClean="0">
                <a:latin typeface="Tahoma" charset="0"/>
              </a:rPr>
              <a:t>. </a:t>
            </a:r>
          </a:p>
          <a:p>
            <a:pPr>
              <a:lnSpc>
                <a:spcPct val="100000"/>
              </a:lnSpc>
              <a:spcBef>
                <a:spcPts val="750"/>
              </a:spcBef>
              <a:buFont typeface="Tahoma" charset="0"/>
              <a:buNone/>
            </a:pPr>
            <a:r>
              <a:rPr lang="en-GB" sz="1000" dirty="0" smtClean="0">
                <a:latin typeface="Tahoma" charset="0"/>
              </a:rPr>
              <a:t>Image source: URL: </a:t>
            </a:r>
            <a:r>
              <a:rPr lang="pl-PL" sz="1000" dirty="0" err="1">
                <a:latin typeface="Tahoma" charset="0"/>
              </a:rPr>
              <a:t>https</a:t>
            </a:r>
            <a:r>
              <a:rPr lang="pl-PL" sz="1000" dirty="0">
                <a:latin typeface="Tahoma" charset="0"/>
              </a:rPr>
              <a:t>://</a:t>
            </a:r>
            <a:r>
              <a:rPr lang="pl-PL" sz="1000" dirty="0" err="1">
                <a:latin typeface="Tahoma" charset="0"/>
              </a:rPr>
              <a:t>www.flickr.com</a:t>
            </a:r>
            <a:r>
              <a:rPr lang="pl-PL" sz="1000" dirty="0">
                <a:latin typeface="Tahoma" charset="0"/>
              </a:rPr>
              <a:t>/</a:t>
            </a:r>
            <a:r>
              <a:rPr lang="pl-PL" sz="1000" dirty="0" err="1">
                <a:latin typeface="Tahoma" charset="0"/>
              </a:rPr>
              <a:t>photos</a:t>
            </a:r>
            <a:r>
              <a:rPr lang="pl-PL" sz="1000" dirty="0">
                <a:latin typeface="Tahoma" charset="0"/>
              </a:rPr>
              <a:t>/10464117@N05/</a:t>
            </a:r>
            <a:r>
              <a:rPr lang="pl-PL" sz="1000" dirty="0" err="1">
                <a:latin typeface="Tahoma" charset="0"/>
              </a:rPr>
              <a:t>sets</a:t>
            </a:r>
            <a:r>
              <a:rPr lang="pl-PL" sz="1000" dirty="0">
                <a:latin typeface="Tahoma" charset="0"/>
              </a:rPr>
              <a:t>/</a:t>
            </a:r>
            <a:r>
              <a:rPr lang="pl-PL" sz="1000" dirty="0" smtClean="0">
                <a:latin typeface="Tahoma" charset="0"/>
              </a:rPr>
              <a:t>72157624549801710</a:t>
            </a:r>
            <a:r>
              <a:rPr lang="en-GB" sz="1000" dirty="0" smtClean="0">
                <a:latin typeface="Tahoma" charset="0"/>
              </a:rPr>
              <a:t>  </a:t>
            </a:r>
            <a:endParaRPr lang="en-GB" sz="1000" dirty="0">
              <a:latin typeface="Tahoma" charset="0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638800" y="6324600"/>
            <a:ext cx="2590800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5638800" y="6248400"/>
            <a:ext cx="2514600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95000"/>
              </a:lnSpc>
              <a:spcBef>
                <a:spcPts val="563"/>
              </a:spcBef>
            </a:pPr>
            <a:r>
              <a:rPr lang="en-GB" sz="900">
                <a:solidFill>
                  <a:srgbClr val="FFFFFF"/>
                </a:solidFill>
              </a:rPr>
              <a:t>UR</a:t>
            </a:r>
          </a:p>
        </p:txBody>
      </p:sp>
      <p:pic>
        <p:nvPicPr>
          <p:cNvPr id="3" name="Picture 2" descr="4814352373_8fedd7a6d5_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0768"/>
            <a:ext cx="4704454" cy="3240360"/>
          </a:xfrm>
          <a:prstGeom prst="rect">
            <a:avLst/>
          </a:prstGeom>
        </p:spPr>
      </p:pic>
      <p:pic>
        <p:nvPicPr>
          <p:cNvPr id="4" name="Picture 3" descr="4814974772_e96897e416_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40768"/>
            <a:ext cx="4320480" cy="324036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74B6AC9-9517-D64B-9E31-888B4402C429}" type="slidenum">
              <a:rPr lang="en-GB"/>
              <a:pPr/>
              <a:t>4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251520" y="378822"/>
            <a:ext cx="8712968" cy="371513"/>
          </a:xfrm>
          <a:solidFill>
            <a:srgbClr val="C0C0C0"/>
          </a:solidFill>
          <a:ln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 typeface="Bitstream Vera Sans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dirty="0" smtClean="0">
                <a:latin typeface="Bitstream Vera Sans" charset="0"/>
              </a:rPr>
              <a:t>Massively Multiplayer Online Games (MMOG)</a:t>
            </a:r>
            <a:endParaRPr lang="en-GB" sz="1800" dirty="0">
              <a:latin typeface="Bitstream Vera Sans" charset="0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638800" y="6324600"/>
            <a:ext cx="2590800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5638800" y="6248400"/>
            <a:ext cx="2514600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95000"/>
              </a:lnSpc>
              <a:spcBef>
                <a:spcPts val="563"/>
              </a:spcBef>
            </a:pPr>
            <a:r>
              <a:rPr lang="en-GB" sz="900">
                <a:solidFill>
                  <a:srgbClr val="FFFFFF"/>
                </a:solidFill>
              </a:rPr>
              <a:t>UR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4221088"/>
            <a:ext cx="8784976" cy="2616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Tahoma"/>
              </a:rPr>
              <a:t>Battleground Europe: World War II online, 2001, MMOG. </a:t>
            </a:r>
            <a:r>
              <a:rPr lang="en-US" sz="1000" dirty="0" smtClean="0">
                <a:solidFill>
                  <a:schemeClr val="tx1"/>
                </a:solidFill>
                <a:latin typeface="Tahoma"/>
              </a:rPr>
              <a:t>Screenshot from: URL</a:t>
            </a:r>
            <a:r>
              <a:rPr lang="en-US" sz="1000" dirty="0">
                <a:solidFill>
                  <a:schemeClr val="tx1"/>
                </a:solidFill>
                <a:latin typeface="Tahoma"/>
              </a:rPr>
              <a:t>: https://</a:t>
            </a:r>
            <a:r>
              <a:rPr lang="en-US" sz="1000" dirty="0" err="1">
                <a:solidFill>
                  <a:schemeClr val="tx1"/>
                </a:solidFill>
                <a:latin typeface="Tahoma"/>
              </a:rPr>
              <a:t>www.youtube.com</a:t>
            </a:r>
            <a:r>
              <a:rPr lang="en-US" sz="1000" dirty="0">
                <a:solidFill>
                  <a:schemeClr val="tx1"/>
                </a:solidFill>
                <a:latin typeface="Tahoma"/>
              </a:rPr>
              <a:t>/</a:t>
            </a:r>
            <a:r>
              <a:rPr lang="en-US" sz="1000" dirty="0" err="1">
                <a:solidFill>
                  <a:schemeClr val="tx1"/>
                </a:solidFill>
                <a:latin typeface="Tahoma"/>
              </a:rPr>
              <a:t>watch?v</a:t>
            </a:r>
            <a:r>
              <a:rPr lang="en-US" sz="1000" dirty="0">
                <a:solidFill>
                  <a:schemeClr val="tx1"/>
                </a:solidFill>
                <a:latin typeface="Tahoma"/>
              </a:rPr>
              <a:t>=RBMdJce91FA </a:t>
            </a:r>
            <a:endParaRPr lang="en-US" sz="1000" dirty="0">
              <a:solidFill>
                <a:schemeClr val="tx1"/>
              </a:solidFill>
              <a:latin typeface="Tahoma"/>
            </a:endParaRPr>
          </a:p>
        </p:txBody>
      </p:sp>
      <p:pic>
        <p:nvPicPr>
          <p:cNvPr id="6" name="Picture 5" descr="Bildschirmfoto 2012-12-16 um 13.43.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2"/>
            <a:ext cx="4032448" cy="3193495"/>
          </a:xfrm>
          <a:prstGeom prst="rect">
            <a:avLst/>
          </a:prstGeom>
        </p:spPr>
      </p:pic>
      <p:pic>
        <p:nvPicPr>
          <p:cNvPr id="7" name="Picture 6" descr="Bildschirmfoto 2014-06-24 um 15.48.0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836712"/>
            <a:ext cx="4572000" cy="320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10123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36C8574-56D9-5F41-B664-8DF3BE074F05}" type="slidenum">
              <a:rPr lang="en-GB"/>
              <a:pPr/>
              <a:t>5</a:t>
            </a:fld>
            <a:endParaRPr lang="en-GB"/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323528" y="404664"/>
            <a:ext cx="8496944" cy="525401"/>
          </a:xfrm>
          <a:solidFill>
            <a:srgbClr val="C0C0C0"/>
          </a:solidFill>
          <a:ln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 typeface="Bitstream Vera Sans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dirty="0" smtClean="0">
                <a:latin typeface="Bitstream Vera Sans" charset="0"/>
              </a:rPr>
              <a:t>Pervasive Games </a:t>
            </a:r>
            <a:r>
              <a:rPr lang="en-GB" sz="2800" dirty="0" smtClean="0">
                <a:latin typeface="Bitstream Vera Sans" charset="0"/>
              </a:rPr>
              <a:t>(</a:t>
            </a:r>
            <a:r>
              <a:rPr lang="en-GB" sz="2800" dirty="0" smtClean="0">
                <a:latin typeface="Bitstream Vera Sans" charset="0"/>
              </a:rPr>
              <a:t>I)</a:t>
            </a:r>
            <a:endParaRPr lang="en-GB" sz="2800" dirty="0">
              <a:latin typeface="Bitstream Vera Sans" charset="0"/>
            </a:endParaRPr>
          </a:p>
        </p:txBody>
      </p:sp>
      <p:pic>
        <p:nvPicPr>
          <p:cNvPr id="3" name="Picture 2" descr="GCA_ill20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2736"/>
            <a:ext cx="5760640" cy="3888432"/>
          </a:xfrm>
          <a:prstGeom prst="rect">
            <a:avLst/>
          </a:prstGeom>
        </p:spPr>
      </p:pic>
      <p:pic>
        <p:nvPicPr>
          <p:cNvPr id="5" name="Picture 4" descr="NAPG_ill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052736"/>
            <a:ext cx="2592288" cy="2592288"/>
          </a:xfrm>
          <a:prstGeom prst="rect">
            <a:avLst/>
          </a:prstGeom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23528" y="5085184"/>
            <a:ext cx="8496944" cy="12450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spcBef>
                <a:spcPts val="563"/>
              </a:spcBef>
            </a:pPr>
            <a:r>
              <a:rPr lang="en-GB" sz="1200" dirty="0">
                <a:latin typeface="Tahoma" charset="0"/>
              </a:rPr>
              <a:t>It´s Alive: </a:t>
            </a:r>
            <a:r>
              <a:rPr lang="en-GB" sz="1200" dirty="0" err="1">
                <a:latin typeface="Tahoma" charset="0"/>
              </a:rPr>
              <a:t>Botfighters</a:t>
            </a:r>
            <a:r>
              <a:rPr lang="en-GB" sz="1200" dirty="0">
                <a:latin typeface="Tahoma" charset="0"/>
              </a:rPr>
              <a:t> 1, since April 2001, pervasive </a:t>
            </a:r>
            <a:r>
              <a:rPr lang="en-GB" sz="1200" dirty="0" smtClean="0">
                <a:latin typeface="Tahoma" charset="0"/>
              </a:rPr>
              <a:t>game. </a:t>
            </a:r>
          </a:p>
          <a:p>
            <a:pPr>
              <a:lnSpc>
                <a:spcPct val="100000"/>
              </a:lnSpc>
              <a:spcBef>
                <a:spcPts val="563"/>
              </a:spcBef>
            </a:pPr>
            <a:r>
              <a:rPr lang="en-GB" sz="1200" dirty="0" smtClean="0">
                <a:latin typeface="Tahoma" charset="0"/>
              </a:rPr>
              <a:t>Left: illustrations </a:t>
            </a:r>
            <a:r>
              <a:rPr lang="en-GB" sz="1200" dirty="0">
                <a:latin typeface="Tahoma" charset="0"/>
              </a:rPr>
              <a:t>from the web site and the screen of the mobile </a:t>
            </a:r>
            <a:r>
              <a:rPr lang="en-GB" sz="1200" dirty="0" smtClean="0">
                <a:latin typeface="Tahoma" charset="0"/>
              </a:rPr>
              <a:t>telephone. </a:t>
            </a:r>
          </a:p>
          <a:p>
            <a:pPr>
              <a:lnSpc>
                <a:spcPct val="100000"/>
              </a:lnSpc>
              <a:spcBef>
                <a:spcPts val="563"/>
              </a:spcBef>
            </a:pPr>
            <a:r>
              <a:rPr lang="en-GB" sz="1000" dirty="0" smtClean="0">
                <a:latin typeface="Tahoma" charset="0"/>
              </a:rPr>
              <a:t>Image </a:t>
            </a:r>
            <a:r>
              <a:rPr lang="en-GB" sz="1000" dirty="0">
                <a:latin typeface="Tahoma" charset="0"/>
              </a:rPr>
              <a:t>source: URL: http://</a:t>
            </a:r>
            <a:r>
              <a:rPr lang="en-GB" sz="1000" dirty="0" err="1">
                <a:latin typeface="Tahoma" charset="0"/>
              </a:rPr>
              <a:t>streams.metropolia.fi</a:t>
            </a:r>
            <a:r>
              <a:rPr lang="en-GB" sz="1000" dirty="0">
                <a:latin typeface="Tahoma" charset="0"/>
              </a:rPr>
              <a:t>/old/storytelling05/slides/TomSoderlund-StoriesfromtheFrontierofMobileGaming-2005-09-20.ppt</a:t>
            </a:r>
            <a:endParaRPr lang="en-GB" sz="1000" dirty="0" smtClean="0">
              <a:latin typeface="Tahoma" charset="0"/>
            </a:endParaRPr>
          </a:p>
          <a:p>
            <a:pPr>
              <a:lnSpc>
                <a:spcPct val="100000"/>
              </a:lnSpc>
              <a:spcBef>
                <a:spcPts val="563"/>
              </a:spcBef>
            </a:pPr>
            <a:r>
              <a:rPr lang="en-GB" sz="1200" dirty="0" smtClean="0">
                <a:latin typeface="Tahoma" charset="0"/>
              </a:rPr>
              <a:t>Right: the screen of the mobile telephone. </a:t>
            </a:r>
          </a:p>
          <a:p>
            <a:pPr>
              <a:lnSpc>
                <a:spcPct val="100000"/>
              </a:lnSpc>
              <a:spcBef>
                <a:spcPts val="563"/>
              </a:spcBef>
            </a:pPr>
            <a:r>
              <a:rPr lang="en-GB" sz="1000" dirty="0" smtClean="0">
                <a:latin typeface="Tahoma" charset="0"/>
              </a:rPr>
              <a:t>Image </a:t>
            </a:r>
            <a:r>
              <a:rPr lang="en-GB" sz="1000" dirty="0">
                <a:latin typeface="Tahoma" charset="0"/>
              </a:rPr>
              <a:t>source: URL: http://</a:t>
            </a:r>
            <a:r>
              <a:rPr lang="en-GB" sz="1000" dirty="0" err="1">
                <a:latin typeface="Tahoma" charset="0"/>
              </a:rPr>
              <a:t>streams.metropolia.fi</a:t>
            </a:r>
            <a:r>
              <a:rPr lang="en-GB" sz="1000" dirty="0">
                <a:latin typeface="Tahoma" charset="0"/>
              </a:rPr>
              <a:t>/old/storytelling05/slides/TomSoderlund-StoriesfromtheFrontierofMobileGaming-2005-09-20.ppt</a:t>
            </a:r>
            <a:endParaRPr lang="en-GB" sz="1000" dirty="0" smtClean="0">
              <a:latin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74B6AC9-9517-D64B-9E31-888B4402C429}" type="slidenum">
              <a:rPr lang="en-GB"/>
              <a:pPr/>
              <a:t>6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80920" cy="525401"/>
          </a:xfrm>
          <a:solidFill>
            <a:srgbClr val="C0C0C0"/>
          </a:solidFill>
          <a:ln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 typeface="Bitstream Vera Sans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dirty="0" smtClean="0">
                <a:latin typeface="Bitstream Vera Sans" charset="0"/>
              </a:rPr>
              <a:t>Pervasive Games (II)</a:t>
            </a:r>
            <a:endParaRPr lang="en-GB" sz="2800" dirty="0">
              <a:latin typeface="Bitstream Vera Sans" charset="0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638800" y="6324600"/>
            <a:ext cx="2590800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6012160" y="6309320"/>
            <a:ext cx="2514600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95000"/>
              </a:lnSpc>
              <a:spcBef>
                <a:spcPts val="563"/>
              </a:spcBef>
            </a:pPr>
            <a:r>
              <a:rPr lang="en-GB" sz="900">
                <a:solidFill>
                  <a:srgbClr val="FFFFFF"/>
                </a:solidFill>
              </a:rPr>
              <a:t>UR</a:t>
            </a: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467544" y="4941168"/>
            <a:ext cx="8352928" cy="5292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en-GB" sz="1200" dirty="0" err="1">
                <a:latin typeface="Tahoma"/>
              </a:rPr>
              <a:t>Waag</a:t>
            </a:r>
            <a:r>
              <a:rPr lang="en-GB" sz="1200" dirty="0">
                <a:latin typeface="Tahoma"/>
              </a:rPr>
              <a:t> Society: Frequency 1550, February 2005, pervasive game, pilot test</a:t>
            </a:r>
            <a:r>
              <a:rPr lang="en-GB" sz="1200" dirty="0" smtClean="0">
                <a:latin typeface="Tahoma"/>
              </a:rPr>
              <a:t>. </a:t>
            </a:r>
          </a:p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en-GB" sz="1000" dirty="0" smtClean="0">
                <a:latin typeface="Tahoma"/>
              </a:rPr>
              <a:t>Image </a:t>
            </a:r>
            <a:r>
              <a:rPr lang="en-GB" sz="1000" dirty="0">
                <a:latin typeface="Tahoma"/>
              </a:rPr>
              <a:t>source: URL: http://freq1550.waag.org/clips/real-med-</a:t>
            </a:r>
            <a:r>
              <a:rPr lang="en-GB" sz="1000" dirty="0" err="1">
                <a:latin typeface="Tahoma"/>
              </a:rPr>
              <a:t>map.html</a:t>
            </a:r>
            <a:endParaRPr lang="en-GB" sz="1000" dirty="0">
              <a:latin typeface="Tahoma"/>
            </a:endParaRPr>
          </a:p>
        </p:txBody>
      </p:sp>
      <p:pic>
        <p:nvPicPr>
          <p:cNvPr id="3" name="Picture 2" descr="TippSammel2_ill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8315518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20696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899592" y="5774754"/>
            <a:ext cx="7776864" cy="108324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en-GB" sz="1200" dirty="0">
                <a:latin typeface="Tahoma"/>
              </a:rPr>
              <a:t>Active Ingredient/</a:t>
            </a:r>
            <a:r>
              <a:rPr lang="en-GB" sz="1200" dirty="0" err="1">
                <a:latin typeface="Tahoma"/>
              </a:rPr>
              <a:t>Lansdown</a:t>
            </a:r>
            <a:r>
              <a:rPr lang="en-GB" sz="1200" dirty="0">
                <a:latin typeface="Tahoma"/>
              </a:rPr>
              <a:t> Centre for Electronic Arts und London Institute for Sport and Exercise, Middlesex University, London/Mixed Reality Laboratory, Nottingham Trent University: ´Ere be Dragons, project, Nottingham, </a:t>
            </a:r>
            <a:r>
              <a:rPr lang="en-GB" sz="1200" dirty="0" err="1">
                <a:latin typeface="Tahoma"/>
              </a:rPr>
              <a:t>Februar</a:t>
            </a:r>
            <a:r>
              <a:rPr lang="en-GB" sz="1200" dirty="0">
                <a:latin typeface="Tahoma"/>
              </a:rPr>
              <a:t> und </a:t>
            </a:r>
            <a:r>
              <a:rPr lang="en-GB" sz="1200" dirty="0" err="1">
                <a:latin typeface="Tahoma"/>
              </a:rPr>
              <a:t>Dezember</a:t>
            </a:r>
            <a:r>
              <a:rPr lang="en-GB" sz="1200" dirty="0">
                <a:latin typeface="Tahoma"/>
              </a:rPr>
              <a:t> 2005/Singapore, November 2005/Berlin, October 2006</a:t>
            </a:r>
            <a:r>
              <a:rPr lang="en-GB" sz="1200" dirty="0" smtClean="0">
                <a:latin typeface="Tahoma"/>
              </a:rPr>
              <a:t>. </a:t>
            </a:r>
          </a:p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en-GB" sz="1000" dirty="0" smtClean="0">
                <a:latin typeface="Tahoma"/>
              </a:rPr>
              <a:t>Image </a:t>
            </a:r>
            <a:r>
              <a:rPr lang="en-GB" sz="1000" dirty="0">
                <a:latin typeface="Tahoma"/>
              </a:rPr>
              <a:t>source: URL: http://</a:t>
            </a:r>
            <a:r>
              <a:rPr lang="en-GB" sz="1000" dirty="0" err="1">
                <a:latin typeface="Tahoma"/>
              </a:rPr>
              <a:t>citeseerx.ist.psu.edu</a:t>
            </a:r>
            <a:r>
              <a:rPr lang="en-GB" sz="1000" dirty="0">
                <a:latin typeface="Tahoma"/>
              </a:rPr>
              <a:t>/</a:t>
            </a:r>
            <a:r>
              <a:rPr lang="en-GB" sz="1000" dirty="0" err="1">
                <a:latin typeface="Tahoma"/>
              </a:rPr>
              <a:t>viewdoc</a:t>
            </a:r>
            <a:r>
              <a:rPr lang="en-GB" sz="1000" dirty="0">
                <a:latin typeface="Tahoma"/>
              </a:rPr>
              <a:t>/</a:t>
            </a:r>
            <a:r>
              <a:rPr lang="en-GB" sz="1000" dirty="0" err="1">
                <a:latin typeface="Tahoma"/>
              </a:rPr>
              <a:t>download;jsessionid</a:t>
            </a:r>
            <a:r>
              <a:rPr lang="en-GB" sz="1000" dirty="0">
                <a:latin typeface="Tahoma"/>
              </a:rPr>
              <a:t>=36467EC756CDCE651C87AC6327ED58E7?doi=10.1.1.106.955&amp;rep=rep1&amp;type=</a:t>
            </a:r>
            <a:r>
              <a:rPr lang="en-GB" sz="1000" dirty="0" err="1">
                <a:latin typeface="Tahoma"/>
              </a:rPr>
              <a:t>p</a:t>
            </a:r>
            <a:r>
              <a:rPr lang="en-GB" sz="1200" dirty="0" err="1">
                <a:latin typeface="Tahoma"/>
              </a:rPr>
              <a:t>df</a:t>
            </a:r>
            <a:endParaRPr lang="en-GB" sz="1200" dirty="0">
              <a:latin typeface="Tahoma"/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74B6AC9-9517-D64B-9E31-888B4402C429}" type="slidenum">
              <a:rPr lang="en-GB"/>
              <a:pPr/>
              <a:t>7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67544" y="301879"/>
            <a:ext cx="8352928" cy="525401"/>
          </a:xfrm>
          <a:solidFill>
            <a:srgbClr val="C0C0C0"/>
          </a:solidFill>
          <a:ln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 typeface="Bitstream Vera Sans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dirty="0" smtClean="0">
                <a:latin typeface="Bitstream Vera Sans" charset="0"/>
              </a:rPr>
              <a:t>Pervasive Games (III)</a:t>
            </a:r>
            <a:endParaRPr lang="en-GB" sz="2800" dirty="0">
              <a:latin typeface="Bitstream Vera Sans" charset="0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638800" y="6324600"/>
            <a:ext cx="2590800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ippSammel2_ill3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36712"/>
            <a:ext cx="7344817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63929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ildschirmfoto 2014-06-24 um 16.58.3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3573016"/>
            <a:ext cx="4176465" cy="3298655"/>
          </a:xfrm>
          <a:prstGeom prst="rect">
            <a:avLst/>
          </a:prstGeom>
        </p:spPr>
      </p:pic>
      <p:sp>
        <p:nvSpPr>
          <p:cNvPr id="7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8E1B1E7-2966-5F44-AF58-4DEC7E460CB0}" type="slidenum">
              <a:rPr lang="en-GB"/>
              <a:pPr/>
              <a:t>8</a:t>
            </a:fld>
            <a:endParaRPr lang="en-GB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55576" y="3717032"/>
            <a:ext cx="3816424" cy="6899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spcBef>
                <a:spcPts val="563"/>
              </a:spcBef>
              <a:buFont typeface="Tahoma" charset="0"/>
              <a:buNone/>
            </a:pPr>
            <a:r>
              <a:rPr lang="en-GB" sz="1200" dirty="0">
                <a:latin typeface="Tahoma" charset="0"/>
              </a:rPr>
              <a:t>Hansen, Jonas: Wanderer, September 2005, pervasive game</a:t>
            </a:r>
            <a:r>
              <a:rPr lang="en-GB" sz="1200" dirty="0" smtClean="0">
                <a:latin typeface="Tahoma" charset="0"/>
              </a:rPr>
              <a:t>. </a:t>
            </a:r>
          </a:p>
          <a:p>
            <a:pPr>
              <a:lnSpc>
                <a:spcPct val="100000"/>
              </a:lnSpc>
              <a:spcBef>
                <a:spcPts val="563"/>
              </a:spcBef>
              <a:buFont typeface="Tahoma" charset="0"/>
              <a:buNone/>
            </a:pPr>
            <a:r>
              <a:rPr lang="en-GB" sz="1000" dirty="0" smtClean="0">
                <a:latin typeface="Tahoma" charset="0"/>
              </a:rPr>
              <a:t>Screenshots </a:t>
            </a:r>
            <a:r>
              <a:rPr lang="en-GB" sz="1000" dirty="0">
                <a:latin typeface="Tahoma" charset="0"/>
              </a:rPr>
              <a:t>from URL: https://</a:t>
            </a:r>
            <a:r>
              <a:rPr lang="en-GB" sz="1000" dirty="0" err="1">
                <a:latin typeface="Tahoma" charset="0"/>
              </a:rPr>
              <a:t>vimeo.com</a:t>
            </a:r>
            <a:r>
              <a:rPr lang="en-GB" sz="1000" dirty="0">
                <a:latin typeface="Tahoma" charset="0"/>
              </a:rPr>
              <a:t>/1728692</a:t>
            </a:r>
            <a:endParaRPr lang="en-GB" sz="1000" dirty="0">
              <a:latin typeface="Tahoma" charset="0"/>
            </a:endParaRPr>
          </a:p>
        </p:txBody>
      </p:sp>
      <p:pic>
        <p:nvPicPr>
          <p:cNvPr id="4" name="Picture 3" descr="Bildschirmfoto 2014-06-24 um 17.00.2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48680"/>
            <a:ext cx="4199910" cy="3168352"/>
          </a:xfrm>
          <a:prstGeom prst="rect">
            <a:avLst/>
          </a:prstGeom>
        </p:spPr>
      </p:pic>
      <p:pic>
        <p:nvPicPr>
          <p:cNvPr id="5" name="Picture 4" descr="Bildschirmfoto 2014-06-24 um 17.00.1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95" y="548680"/>
            <a:ext cx="3838305" cy="3168352"/>
          </a:xfrm>
          <a:prstGeom prst="rect">
            <a:avLst/>
          </a:prstGeom>
        </p:spPr>
      </p:pic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8136904" cy="463846"/>
          </a:xfrm>
          <a:solidFill>
            <a:schemeClr val="bg1">
              <a:lumMod val="75000"/>
            </a:schemeClr>
          </a:solidFill>
          <a:ln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 typeface="Bitstream Vera Sans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dirty="0" smtClean="0">
                <a:latin typeface="Bitstream Vera Sans" charset="0"/>
              </a:rPr>
              <a:t>Pervasive Games (IV)</a:t>
            </a:r>
            <a:endParaRPr lang="en-GB" sz="2400" dirty="0">
              <a:latin typeface="Bitstream Vera Sans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 Box 1027"/>
          <p:cNvSpPr txBox="1">
            <a:spLocks noChangeArrowheads="1"/>
          </p:cNvSpPr>
          <p:nvPr/>
        </p:nvSpPr>
        <p:spPr bwMode="auto">
          <a:xfrm>
            <a:off x="228600" y="304800"/>
            <a:ext cx="86868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>
                <a:latin typeface="Tahoma" charset="0"/>
              </a:rPr>
              <a:t>Literatur</a:t>
            </a:r>
            <a:endParaRPr lang="en-GB" sz="1200" dirty="0">
              <a:latin typeface="Tahoma" charset="0"/>
            </a:endParaRPr>
          </a:p>
        </p:txBody>
      </p:sp>
      <p:sp>
        <p:nvSpPr>
          <p:cNvPr id="45061" name="Text Box 1029"/>
          <p:cNvSpPr txBox="1">
            <a:spLocks noChangeArrowheads="1"/>
          </p:cNvSpPr>
          <p:nvPr/>
        </p:nvSpPr>
        <p:spPr bwMode="auto">
          <a:xfrm>
            <a:off x="8305800" y="6324600"/>
            <a:ext cx="457200" cy="28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smtClean="0">
                <a:solidFill>
                  <a:schemeClr val="tx1"/>
                </a:solidFill>
              </a:rPr>
              <a:t> 8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228600" y="304800"/>
            <a:ext cx="6477000" cy="6150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dirty="0" err="1" smtClean="0">
                <a:solidFill>
                  <a:schemeClr val="tx1"/>
                </a:solidFill>
                <a:latin typeface="Bitstream Vera Sans" charset="0"/>
              </a:rPr>
              <a:t>Bibliography</a:t>
            </a:r>
            <a:r>
              <a:rPr lang="de-DE" sz="1200" dirty="0" smtClean="0">
                <a:solidFill>
                  <a:schemeClr val="tx1"/>
                </a:solidFill>
                <a:latin typeface="Bitstream Vera Sans" charset="0"/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  <a:latin typeface="Bitstream Vera Sans" charset="0"/>
              </a:rPr>
              <a:t>with</a:t>
            </a:r>
            <a:r>
              <a:rPr lang="de-DE" sz="1200" dirty="0" smtClean="0">
                <a:solidFill>
                  <a:schemeClr val="tx1"/>
                </a:solidFill>
                <a:latin typeface="Bitstream Vera Sans" charset="0"/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  <a:latin typeface="Bitstream Vera Sans" charset="0"/>
              </a:rPr>
              <a:t>informations</a:t>
            </a:r>
            <a:r>
              <a:rPr lang="de-DE" sz="1200" dirty="0" smtClean="0">
                <a:solidFill>
                  <a:schemeClr val="tx1"/>
                </a:solidFill>
                <a:latin typeface="Bitstream Vera Sans" charset="0"/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  <a:latin typeface="Bitstream Vera Sans" charset="0"/>
              </a:rPr>
              <a:t>about</a:t>
            </a:r>
            <a:r>
              <a:rPr lang="de-DE" sz="1200" dirty="0" smtClean="0">
                <a:solidFill>
                  <a:schemeClr val="tx1"/>
                </a:solidFill>
                <a:latin typeface="Bitstream Vera Sans" charset="0"/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  <a:latin typeface="Bitstream Vera Sans" charset="0"/>
              </a:rPr>
              <a:t>the</a:t>
            </a:r>
            <a:r>
              <a:rPr lang="de-DE" sz="1200" dirty="0" smtClean="0">
                <a:solidFill>
                  <a:schemeClr val="tx1"/>
                </a:solidFill>
                <a:latin typeface="Bitstream Vera Sans" charset="0"/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  <a:latin typeface="Bitstream Vera Sans" charset="0"/>
              </a:rPr>
              <a:t>abbreviations</a:t>
            </a:r>
            <a:r>
              <a:rPr lang="de-DE" sz="1200" dirty="0" smtClean="0">
                <a:solidFill>
                  <a:schemeClr val="tx1"/>
                </a:solidFill>
                <a:latin typeface="Bitstream Vera Sans" charset="0"/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  <a:latin typeface="Bitstream Vera Sans" charset="0"/>
              </a:rPr>
              <a:t>used</a:t>
            </a:r>
            <a:r>
              <a:rPr lang="de-DE" sz="1200" dirty="0" smtClean="0">
                <a:solidFill>
                  <a:schemeClr val="tx1"/>
                </a:solidFill>
                <a:latin typeface="Bitstream Vera Sans" charset="0"/>
              </a:rPr>
              <a:t> in </a:t>
            </a:r>
            <a:r>
              <a:rPr lang="de-DE" sz="1200" dirty="0" err="1" smtClean="0">
                <a:solidFill>
                  <a:schemeClr val="tx1"/>
                </a:solidFill>
                <a:latin typeface="Bitstream Vera Sans" charset="0"/>
              </a:rPr>
              <a:t>the</a:t>
            </a:r>
            <a:r>
              <a:rPr lang="de-DE" sz="1200" dirty="0" smtClean="0">
                <a:solidFill>
                  <a:schemeClr val="tx1"/>
                </a:solidFill>
                <a:latin typeface="Bitstream Vera Sans" charset="0"/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  <a:latin typeface="Bitstream Vera Sans" charset="0"/>
              </a:rPr>
              <a:t>captions</a:t>
            </a:r>
            <a:r>
              <a:rPr lang="de-DE" sz="1200" dirty="0" smtClean="0">
                <a:solidFill>
                  <a:schemeClr val="tx1"/>
                </a:solidFill>
                <a:latin typeface="Bitstream Vera Sans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GB" sz="1000" dirty="0" err="1" smtClean="0">
                <a:solidFill>
                  <a:schemeClr val="tx1"/>
                </a:solidFill>
                <a:latin typeface="Tahoma" charset="0"/>
              </a:rPr>
              <a:t>Dreher</a:t>
            </a:r>
            <a:r>
              <a:rPr lang="en-GB" sz="1000" dirty="0" smtClean="0">
                <a:solidFill>
                  <a:schemeClr val="tx1"/>
                </a:solidFill>
                <a:latin typeface="Tahoma" charset="0"/>
              </a:rPr>
              <a:t>, Thomas: History of Computer Art. Chap. Bibliography. In: URL</a:t>
            </a:r>
            <a:r>
              <a:rPr lang="en-GB" sz="1000" dirty="0">
                <a:solidFill>
                  <a:schemeClr val="tx1"/>
                </a:solidFill>
                <a:latin typeface="Tahoma" charset="0"/>
              </a:rPr>
              <a:t>: http://</a:t>
            </a:r>
            <a:r>
              <a:rPr lang="en-GB" sz="1000" dirty="0" err="1">
                <a:solidFill>
                  <a:schemeClr val="tx1"/>
                </a:solidFill>
                <a:latin typeface="Tahoma" charset="0"/>
              </a:rPr>
              <a:t>iasl.uni-muenchen.de</a:t>
            </a:r>
            <a:r>
              <a:rPr lang="en-GB" sz="1000" dirty="0">
                <a:solidFill>
                  <a:schemeClr val="tx1"/>
                </a:solidFill>
                <a:latin typeface="Tahoma" charset="0"/>
              </a:rPr>
              <a:t>/links/GCA-</a:t>
            </a:r>
            <a:r>
              <a:rPr lang="en-GB" sz="1000" dirty="0" err="1">
                <a:solidFill>
                  <a:schemeClr val="tx1"/>
                </a:solidFill>
                <a:latin typeface="Tahoma" charset="0"/>
              </a:rPr>
              <a:t>IXe.html</a:t>
            </a:r>
            <a:endParaRPr lang="en-GB" sz="1000" dirty="0">
              <a:solidFill>
                <a:schemeClr val="tx1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203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Lucida Sans Unicode"/>
      </a:majorFont>
      <a:minorFont>
        <a:latin typeface="Times New Roman"/>
        <a:ea typeface="ＭＳ Ｐゴシック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  <a:ea typeface="ＭＳ Ｐゴシック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  <a:ea typeface="ＭＳ Ｐゴシック" charset="0"/>
            <a:cs typeface="Lucida Sans Unicode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8676</TotalTime>
  <Words>553</Words>
  <Application>Microsoft Macintosh PowerPoint</Application>
  <PresentationFormat>On-screen Show (4:3)</PresentationFormat>
  <Paragraphs>60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History of Computer Art</vt:lpstr>
      <vt:lpstr>Spatialization (I)</vt:lpstr>
      <vt:lpstr>Spatialization (II)</vt:lpstr>
      <vt:lpstr>Massively Multiplayer Online Games (MMOG)</vt:lpstr>
      <vt:lpstr>Pervasive Games (I)</vt:lpstr>
      <vt:lpstr>Pervasive Games (II)</vt:lpstr>
      <vt:lpstr>Pervasive Games (III)</vt:lpstr>
      <vt:lpstr>Pervasive Games (IV)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Partizipation mit Kamera Von der Videokamera zum Kamera-Handy</dc:title>
  <cp:lastModifiedBy>Thomas</cp:lastModifiedBy>
  <cp:revision>422</cp:revision>
  <dcterms:modified xsi:type="dcterms:W3CDTF">2014-06-24T15:43:34Z</dcterms:modified>
</cp:coreProperties>
</file>